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sldIdLst>
    <p:sldId id="488" r:id="rId2"/>
    <p:sldId id="256" r:id="rId3"/>
    <p:sldId id="572" r:id="rId4"/>
    <p:sldId id="370" r:id="rId5"/>
    <p:sldId id="502" r:id="rId6"/>
    <p:sldId id="503" r:id="rId7"/>
    <p:sldId id="490" r:id="rId8"/>
    <p:sldId id="504" r:id="rId9"/>
    <p:sldId id="505" r:id="rId10"/>
    <p:sldId id="491" r:id="rId11"/>
    <p:sldId id="506" r:id="rId12"/>
    <p:sldId id="508" r:id="rId13"/>
    <p:sldId id="509" r:id="rId14"/>
    <p:sldId id="510" r:id="rId15"/>
    <p:sldId id="511" r:id="rId16"/>
    <p:sldId id="512" r:id="rId17"/>
    <p:sldId id="507" r:id="rId18"/>
    <p:sldId id="492" r:id="rId19"/>
    <p:sldId id="499" r:id="rId20"/>
    <p:sldId id="497" r:id="rId21"/>
    <p:sldId id="500" r:id="rId22"/>
    <p:sldId id="498" r:id="rId23"/>
    <p:sldId id="501" r:id="rId24"/>
    <p:sldId id="493" r:id="rId25"/>
    <p:sldId id="513" r:id="rId26"/>
    <p:sldId id="514" r:id="rId27"/>
    <p:sldId id="494" r:id="rId28"/>
    <p:sldId id="515" r:id="rId29"/>
    <p:sldId id="495" r:id="rId30"/>
    <p:sldId id="516" r:id="rId31"/>
    <p:sldId id="517" r:id="rId32"/>
    <p:sldId id="496" r:id="rId33"/>
    <p:sldId id="524" r:id="rId34"/>
    <p:sldId id="519" r:id="rId35"/>
    <p:sldId id="520" r:id="rId36"/>
    <p:sldId id="521" r:id="rId37"/>
    <p:sldId id="522" r:id="rId38"/>
    <p:sldId id="523" r:id="rId39"/>
    <p:sldId id="518" r:id="rId40"/>
    <p:sldId id="576" r:id="rId41"/>
    <p:sldId id="530" r:id="rId42"/>
    <p:sldId id="531" r:id="rId43"/>
    <p:sldId id="532" r:id="rId44"/>
    <p:sldId id="533" r:id="rId45"/>
    <p:sldId id="529" r:id="rId46"/>
    <p:sldId id="528" r:id="rId47"/>
    <p:sldId id="527" r:id="rId48"/>
    <p:sldId id="534" r:id="rId49"/>
    <p:sldId id="535" r:id="rId50"/>
    <p:sldId id="536" r:id="rId51"/>
    <p:sldId id="537" r:id="rId52"/>
    <p:sldId id="573" r:id="rId53"/>
    <p:sldId id="575" r:id="rId54"/>
    <p:sldId id="539" r:id="rId55"/>
    <p:sldId id="541" r:id="rId56"/>
    <p:sldId id="464" r:id="rId57"/>
    <p:sldId id="468" r:id="rId58"/>
    <p:sldId id="466" r:id="rId59"/>
    <p:sldId id="467" r:id="rId60"/>
    <p:sldId id="465" r:id="rId61"/>
    <p:sldId id="469" r:id="rId62"/>
    <p:sldId id="568" r:id="rId63"/>
    <p:sldId id="569" r:id="rId64"/>
    <p:sldId id="570" r:id="rId65"/>
    <p:sldId id="571" r:id="rId66"/>
    <p:sldId id="489" r:id="rId67"/>
    <p:sldId id="543" r:id="rId68"/>
    <p:sldId id="550" r:id="rId69"/>
    <p:sldId id="551" r:id="rId70"/>
    <p:sldId id="548" r:id="rId71"/>
    <p:sldId id="552" r:id="rId72"/>
    <p:sldId id="545" r:id="rId73"/>
    <p:sldId id="547" r:id="rId74"/>
    <p:sldId id="549" r:id="rId75"/>
    <p:sldId id="554" r:id="rId76"/>
    <p:sldId id="553" r:id="rId77"/>
    <p:sldId id="555" r:id="rId78"/>
    <p:sldId id="557" r:id="rId79"/>
    <p:sldId id="558" r:id="rId80"/>
    <p:sldId id="556" r:id="rId81"/>
    <p:sldId id="559" r:id="rId82"/>
    <p:sldId id="561" r:id="rId83"/>
    <p:sldId id="562" r:id="rId84"/>
    <p:sldId id="560" r:id="rId85"/>
    <p:sldId id="577" r:id="rId86"/>
    <p:sldId id="578" r:id="rId87"/>
    <p:sldId id="563" r:id="rId88"/>
    <p:sldId id="566" r:id="rId89"/>
    <p:sldId id="567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B7CDDE"/>
    <a:srgbClr val="BE7F5C"/>
    <a:srgbClr val="A435F1"/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97"/>
    <p:restoredTop sz="95442"/>
  </p:normalViewPr>
  <p:slideViewPr>
    <p:cSldViewPr snapToGrid="0" snapToObjects="1">
      <p:cViewPr varScale="1">
        <p:scale>
          <a:sx n="120" d="100"/>
          <a:sy n="120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56149-BFAA-0A4A-B1E4-80960B75891F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C91A5-8A92-1545-908F-6A52F84BD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89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31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Time to </a:t>
            </a:r>
            <a:r>
              <a:rPr lang="en-US" dirty="0" smtClean="0"/>
              <a:t>do an </a:t>
            </a:r>
            <a:r>
              <a:rPr lang="en-US" dirty="0" err="1" smtClean="0"/>
              <a:t>exericse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59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Imagine we </a:t>
            </a:r>
            <a:r>
              <a:rPr lang="en-US" smtClean="0"/>
              <a:t>are actually </a:t>
            </a:r>
            <a:r>
              <a:rPr lang="en-US" dirty="0" smtClean="0"/>
              <a:t>on a </a:t>
            </a:r>
            <a:r>
              <a:rPr lang="en-US" smtClean="0"/>
              <a:t>wave cut platform on the Yorkshire coast</a:t>
            </a:r>
            <a:r>
              <a:rPr lang="is-IS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24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smtClean="0"/>
              <a:t>…when we look down we </a:t>
            </a:r>
            <a:r>
              <a:rPr lang="is-IS" smtClean="0"/>
              <a:t>see the </a:t>
            </a:r>
            <a:r>
              <a:rPr lang="is-IS" dirty="0" smtClean="0"/>
              <a:t>bedding </a:t>
            </a:r>
            <a:r>
              <a:rPr lang="is-IS" smtClean="0"/>
              <a:t>plane beneath our feet </a:t>
            </a:r>
            <a:r>
              <a:rPr lang="is-IS" dirty="0" smtClean="0"/>
              <a:t>is </a:t>
            </a:r>
            <a:r>
              <a:rPr lang="is-IS" smtClean="0"/>
              <a:t>covered with ammonite </a:t>
            </a:r>
            <a:r>
              <a:rPr lang="is-IS" dirty="0" smtClean="0"/>
              <a:t>fossils. We are </a:t>
            </a:r>
            <a:r>
              <a:rPr lang="is-IS" smtClean="0"/>
              <a:t>going to use</a:t>
            </a:r>
            <a:r>
              <a:rPr lang="is-IS" baseline="0" smtClean="0"/>
              <a:t> these </a:t>
            </a:r>
            <a:r>
              <a:rPr lang="is-IS" baseline="0" dirty="0" smtClean="0"/>
              <a:t>as </a:t>
            </a:r>
            <a:r>
              <a:rPr lang="is-IS" baseline="0" smtClean="0"/>
              <a:t>a data set to </a:t>
            </a:r>
            <a:r>
              <a:rPr lang="is-IS" baseline="0" dirty="0" smtClean="0"/>
              <a:t>ask </a:t>
            </a:r>
            <a:r>
              <a:rPr lang="is-IS" baseline="0" smtClean="0"/>
              <a:t>a variety of scientific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4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smtClean="0"/>
              <a:t>life</a:t>
            </a:r>
            <a:r>
              <a:rPr lang="en-US" baseline="0" smtClean="0"/>
              <a:t> ammonites </a:t>
            </a:r>
            <a:r>
              <a:rPr lang="en-US" baseline="0" dirty="0" smtClean="0"/>
              <a:t>would look like </a:t>
            </a:r>
            <a:r>
              <a:rPr lang="en-US" baseline="0" smtClean="0"/>
              <a:t>living nautilus </a:t>
            </a:r>
            <a:r>
              <a:rPr lang="en-US" baseline="0" dirty="0" smtClean="0"/>
              <a:t>and are a </a:t>
            </a:r>
            <a:r>
              <a:rPr lang="en-US" baseline="0" smtClean="0"/>
              <a:t>close relative </a:t>
            </a:r>
            <a:r>
              <a:rPr lang="en-US" baseline="0" dirty="0" smtClean="0"/>
              <a:t>of squid </a:t>
            </a:r>
            <a:r>
              <a:rPr lang="en-US" baseline="0" smtClean="0"/>
              <a:t>and octopus, soft parts </a:t>
            </a:r>
            <a:r>
              <a:rPr lang="en-US" baseline="0" dirty="0" smtClean="0"/>
              <a:t>(eyes</a:t>
            </a:r>
            <a:r>
              <a:rPr lang="en-US" baseline="0" smtClean="0"/>
              <a:t>, tentacles</a:t>
            </a:r>
            <a:r>
              <a:rPr lang="en-US" baseline="0" dirty="0" smtClean="0"/>
              <a:t>) </a:t>
            </a:r>
            <a:r>
              <a:rPr lang="en-US" baseline="0" smtClean="0"/>
              <a:t>are not </a:t>
            </a:r>
            <a:r>
              <a:rPr lang="en-US" baseline="0" dirty="0" smtClean="0"/>
              <a:t>usually preserved however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Want to measure ammonites but there </a:t>
            </a:r>
            <a:r>
              <a:rPr lang="en-US" dirty="0" smtClean="0"/>
              <a:t>are many </a:t>
            </a:r>
            <a:r>
              <a:rPr lang="en-US" smtClean="0"/>
              <a:t>so tsk is split into 100</a:t>
            </a:r>
            <a:r>
              <a:rPr lang="en-US" baseline="0" smtClean="0"/>
              <a:t> quadrants </a:t>
            </a:r>
            <a:r>
              <a:rPr lang="en-US" baseline="0" dirty="0" smtClean="0"/>
              <a:t>– one for </a:t>
            </a:r>
            <a:r>
              <a:rPr lang="en-US" baseline="0" smtClean="0"/>
              <a:t>each student </a:t>
            </a:r>
            <a:r>
              <a:rPr lang="en-US" baseline="0" dirty="0" smtClean="0"/>
              <a:t>(plus </a:t>
            </a:r>
            <a:r>
              <a:rPr lang="en-US" baseline="0" smtClean="0"/>
              <a:t>some leftover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Note</a:t>
            </a:r>
            <a:r>
              <a:rPr lang="en-US" baseline="0" smtClean="0"/>
              <a:t> orientation </a:t>
            </a:r>
            <a:r>
              <a:rPr lang="en-US" baseline="0" dirty="0" smtClean="0"/>
              <a:t>and scale  </a:t>
            </a:r>
            <a:r>
              <a:rPr lang="en-US" baseline="0" smtClean="0"/>
              <a:t>- essential elements </a:t>
            </a:r>
            <a:r>
              <a:rPr lang="en-US" baseline="0" dirty="0" smtClean="0"/>
              <a:t>of field diagrams in general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36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Note</a:t>
            </a:r>
            <a:r>
              <a:rPr lang="en-US" baseline="0" smtClean="0"/>
              <a:t> orientation </a:t>
            </a:r>
            <a:r>
              <a:rPr lang="en-US" baseline="0" dirty="0" smtClean="0"/>
              <a:t>and scale  </a:t>
            </a:r>
            <a:r>
              <a:rPr lang="en-US" baseline="0" smtClean="0"/>
              <a:t>- essential elements </a:t>
            </a:r>
            <a:r>
              <a:rPr lang="en-US" baseline="0" dirty="0" smtClean="0"/>
              <a:t>of field diagrams in general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23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Note</a:t>
            </a:r>
            <a:r>
              <a:rPr lang="en-US" baseline="0" smtClean="0"/>
              <a:t> orientation </a:t>
            </a:r>
            <a:r>
              <a:rPr lang="en-US" baseline="0" dirty="0" smtClean="0"/>
              <a:t>and scale  </a:t>
            </a:r>
            <a:r>
              <a:rPr lang="en-US" baseline="0" smtClean="0"/>
              <a:t>- essential elements </a:t>
            </a:r>
            <a:r>
              <a:rPr lang="en-US" baseline="0" dirty="0" smtClean="0"/>
              <a:t>of field diagrams in general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90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Note</a:t>
            </a:r>
            <a:r>
              <a:rPr lang="en-US" baseline="0" smtClean="0"/>
              <a:t> orientation </a:t>
            </a:r>
            <a:r>
              <a:rPr lang="en-US" baseline="0" dirty="0" smtClean="0"/>
              <a:t>and scale  </a:t>
            </a:r>
            <a:r>
              <a:rPr lang="en-US" baseline="0" smtClean="0"/>
              <a:t>- essential elements </a:t>
            </a:r>
            <a:r>
              <a:rPr lang="en-US" baseline="0" dirty="0" smtClean="0"/>
              <a:t>of field diagrams in general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0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Today’s topics.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53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Note</a:t>
            </a:r>
            <a:r>
              <a:rPr lang="en-US" baseline="0" smtClean="0"/>
              <a:t> orientation </a:t>
            </a:r>
            <a:r>
              <a:rPr lang="en-US" baseline="0" dirty="0" smtClean="0"/>
              <a:t>and scale  </a:t>
            </a:r>
            <a:r>
              <a:rPr lang="en-US" baseline="0" smtClean="0"/>
              <a:t>- essential elements </a:t>
            </a:r>
            <a:r>
              <a:rPr lang="en-US" baseline="0" dirty="0" smtClean="0"/>
              <a:t>of field diagrams in general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1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class what their heights as data represent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10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49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61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2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54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2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3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61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2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7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4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8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89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3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gif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gif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gif"/><Relationship Id="rId5" Type="http://schemas.openxmlformats.org/officeDocument/2006/relationships/image" Target="../media/image16.jp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gif"/><Relationship Id="rId5" Type="http://schemas.openxmlformats.org/officeDocument/2006/relationships/image" Target="../media/image16.jp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gif"/><Relationship Id="rId5" Type="http://schemas.openxmlformats.org/officeDocument/2006/relationships/image" Target="../media/image16.jpg"/><Relationship Id="rId6" Type="http://schemas.openxmlformats.org/officeDocument/2006/relationships/image" Target="../media/image1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gif"/><Relationship Id="rId5" Type="http://schemas.openxmlformats.org/officeDocument/2006/relationships/image" Target="../media/image16.jpg"/><Relationship Id="rId6" Type="http://schemas.openxmlformats.org/officeDocument/2006/relationships/image" Target="../media/image1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gif"/><Relationship Id="rId5" Type="http://schemas.openxmlformats.org/officeDocument/2006/relationships/image" Target="../media/image16.jpg"/><Relationship Id="rId6" Type="http://schemas.openxmlformats.org/officeDocument/2006/relationships/image" Target="../media/image1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5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5" Type="http://schemas.openxmlformats.org/officeDocument/2006/relationships/image" Target="../media/image190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19.jp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19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94" y="977900"/>
            <a:ext cx="5502706" cy="54991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86062"/>
            <a:ext cx="569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today’s lecture you will need: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" t="40620" r="2649" b="24496"/>
          <a:stretch/>
        </p:blipFill>
        <p:spPr>
          <a:xfrm rot="16200000">
            <a:off x="7157132" y="3163086"/>
            <a:ext cx="4678326" cy="11210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669477" y="3369645"/>
            <a:ext cx="782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  <a:r>
              <a:rPr lang="en-US" sz="4000" dirty="0" smtClean="0"/>
              <a:t> 1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10636757" y="3369645"/>
            <a:ext cx="782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x</a:t>
            </a:r>
            <a:r>
              <a:rPr lang="en-US" sz="4000" smtClean="0"/>
              <a:t> 1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91718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Data types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5953" y="1762304"/>
            <a:ext cx="5309340" cy="1204170"/>
            <a:chOff x="445953" y="1762304"/>
            <a:chExt cx="5309340" cy="1204170"/>
          </a:xfrm>
        </p:grpSpPr>
        <p:sp>
          <p:nvSpPr>
            <p:cNvPr id="12" name="TextBox 11"/>
            <p:cNvSpPr txBox="1"/>
            <p:nvPr/>
          </p:nvSpPr>
          <p:spPr>
            <a:xfrm>
              <a:off x="445953" y="1762304"/>
              <a:ext cx="15690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Discrete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9259" y="2443254"/>
              <a:ext cx="4946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Only integer values (e.g., counts)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646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Data types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5953" y="1762304"/>
            <a:ext cx="5309340" cy="1204170"/>
            <a:chOff x="445953" y="1762304"/>
            <a:chExt cx="5309340" cy="1204170"/>
          </a:xfrm>
        </p:grpSpPr>
        <p:sp>
          <p:nvSpPr>
            <p:cNvPr id="12" name="TextBox 11"/>
            <p:cNvSpPr txBox="1"/>
            <p:nvPr/>
          </p:nvSpPr>
          <p:spPr>
            <a:xfrm>
              <a:off x="445953" y="1762304"/>
              <a:ext cx="15690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Discrete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9259" y="2443254"/>
              <a:ext cx="4946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Only integer values (e.g., counts)</a:t>
              </a:r>
              <a:endParaRPr lang="en-US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5953" y="3470072"/>
            <a:ext cx="4546695" cy="1204170"/>
            <a:chOff x="445953" y="3489949"/>
            <a:chExt cx="4546695" cy="1204170"/>
          </a:xfrm>
        </p:grpSpPr>
        <p:sp>
          <p:nvSpPr>
            <p:cNvPr id="15" name="TextBox 14"/>
            <p:cNvSpPr txBox="1"/>
            <p:nvPr/>
          </p:nvSpPr>
          <p:spPr>
            <a:xfrm>
              <a:off x="445953" y="3489949"/>
              <a:ext cx="21269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Continuous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259" y="4170899"/>
              <a:ext cx="41833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Decimals/fractions possible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1053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Data types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5953" y="1762304"/>
            <a:ext cx="5309340" cy="1204170"/>
            <a:chOff x="445953" y="1762304"/>
            <a:chExt cx="5309340" cy="1204170"/>
          </a:xfrm>
        </p:grpSpPr>
        <p:sp>
          <p:nvSpPr>
            <p:cNvPr id="12" name="TextBox 11"/>
            <p:cNvSpPr txBox="1"/>
            <p:nvPr/>
          </p:nvSpPr>
          <p:spPr>
            <a:xfrm>
              <a:off x="445953" y="1762304"/>
              <a:ext cx="15690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Discrete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9259" y="2443254"/>
              <a:ext cx="4946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Only integer values (e.g., counts)</a:t>
              </a:r>
              <a:endParaRPr lang="en-US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5953" y="3470072"/>
            <a:ext cx="4546695" cy="1204170"/>
            <a:chOff x="445953" y="3489949"/>
            <a:chExt cx="4546695" cy="1204170"/>
          </a:xfrm>
        </p:grpSpPr>
        <p:sp>
          <p:nvSpPr>
            <p:cNvPr id="15" name="TextBox 14"/>
            <p:cNvSpPr txBox="1"/>
            <p:nvPr/>
          </p:nvSpPr>
          <p:spPr>
            <a:xfrm>
              <a:off x="445953" y="3489949"/>
              <a:ext cx="21269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Continuous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259" y="4170899"/>
              <a:ext cx="41833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Decimals/fractions possible</a:t>
              </a:r>
              <a:endParaRPr lang="en-US" sz="28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160057" y="1762304"/>
            <a:ext cx="178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Ratio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80331" y="2166146"/>
            <a:ext cx="4749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Terminate at zero (e.g., mass, Kelvin)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572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Data types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5953" y="1762304"/>
            <a:ext cx="5309340" cy="1204170"/>
            <a:chOff x="445953" y="1762304"/>
            <a:chExt cx="5309340" cy="1204170"/>
          </a:xfrm>
        </p:grpSpPr>
        <p:sp>
          <p:nvSpPr>
            <p:cNvPr id="12" name="TextBox 11"/>
            <p:cNvSpPr txBox="1"/>
            <p:nvPr/>
          </p:nvSpPr>
          <p:spPr>
            <a:xfrm>
              <a:off x="445953" y="1762304"/>
              <a:ext cx="15690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Discrete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9259" y="2443254"/>
              <a:ext cx="4946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Only integer values (e.g., counts)</a:t>
              </a:r>
              <a:endParaRPr lang="en-US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5953" y="3470072"/>
            <a:ext cx="4546695" cy="1204170"/>
            <a:chOff x="445953" y="3489949"/>
            <a:chExt cx="4546695" cy="1204170"/>
          </a:xfrm>
        </p:grpSpPr>
        <p:sp>
          <p:nvSpPr>
            <p:cNvPr id="15" name="TextBox 14"/>
            <p:cNvSpPr txBox="1"/>
            <p:nvPr/>
          </p:nvSpPr>
          <p:spPr>
            <a:xfrm>
              <a:off x="445953" y="3489949"/>
              <a:ext cx="21269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Continuous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259" y="4170899"/>
              <a:ext cx="41833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Decimals/fractions possible</a:t>
              </a:r>
              <a:endParaRPr lang="en-US" sz="28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160057" y="1762304"/>
            <a:ext cx="178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Ratio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80331" y="2166146"/>
            <a:ext cx="4749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Terminate at zero (e.g., mass, Kelvin)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6160057" y="2666501"/>
            <a:ext cx="2154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Interval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80331" y="3104696"/>
            <a:ext cx="4971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 not terminate at zero (e.g., Celsius)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718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Data types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5953" y="1762304"/>
            <a:ext cx="5309340" cy="1204170"/>
            <a:chOff x="445953" y="1762304"/>
            <a:chExt cx="5309340" cy="1204170"/>
          </a:xfrm>
        </p:grpSpPr>
        <p:sp>
          <p:nvSpPr>
            <p:cNvPr id="12" name="TextBox 11"/>
            <p:cNvSpPr txBox="1"/>
            <p:nvPr/>
          </p:nvSpPr>
          <p:spPr>
            <a:xfrm>
              <a:off x="445953" y="1762304"/>
              <a:ext cx="15690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Discrete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9259" y="2443254"/>
              <a:ext cx="4946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Only integer values (e.g., counts)</a:t>
              </a:r>
              <a:endParaRPr lang="en-US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5953" y="3470072"/>
            <a:ext cx="4546695" cy="1204170"/>
            <a:chOff x="445953" y="3489949"/>
            <a:chExt cx="4546695" cy="1204170"/>
          </a:xfrm>
        </p:grpSpPr>
        <p:sp>
          <p:nvSpPr>
            <p:cNvPr id="15" name="TextBox 14"/>
            <p:cNvSpPr txBox="1"/>
            <p:nvPr/>
          </p:nvSpPr>
          <p:spPr>
            <a:xfrm>
              <a:off x="445953" y="3489949"/>
              <a:ext cx="21269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Continuous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259" y="4170899"/>
              <a:ext cx="41833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Decimals/fractions possible</a:t>
              </a:r>
              <a:endParaRPr lang="en-US" sz="28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160057" y="1762304"/>
            <a:ext cx="178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Ratio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80331" y="2166146"/>
            <a:ext cx="4749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Terminate at zero (e.g., mass, Kelvin)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6160057" y="2666501"/>
            <a:ext cx="2154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Interval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80331" y="3104696"/>
            <a:ext cx="4971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 not terminate at zero (e.g., Celsius)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6160057" y="3589775"/>
            <a:ext cx="199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Closed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80331" y="4043246"/>
            <a:ext cx="536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Fixed terminals at both ends (e.g., %ages)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719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Data types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5953" y="1762304"/>
            <a:ext cx="5309340" cy="1204170"/>
            <a:chOff x="445953" y="1762304"/>
            <a:chExt cx="5309340" cy="1204170"/>
          </a:xfrm>
        </p:grpSpPr>
        <p:sp>
          <p:nvSpPr>
            <p:cNvPr id="12" name="TextBox 11"/>
            <p:cNvSpPr txBox="1"/>
            <p:nvPr/>
          </p:nvSpPr>
          <p:spPr>
            <a:xfrm>
              <a:off x="445953" y="1762304"/>
              <a:ext cx="15690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Discrete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9259" y="2443254"/>
              <a:ext cx="4946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Only integer values (e.g., counts)</a:t>
              </a:r>
              <a:endParaRPr lang="en-US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5953" y="3470072"/>
            <a:ext cx="4546695" cy="1204170"/>
            <a:chOff x="445953" y="3489949"/>
            <a:chExt cx="4546695" cy="1204170"/>
          </a:xfrm>
        </p:grpSpPr>
        <p:sp>
          <p:nvSpPr>
            <p:cNvPr id="15" name="TextBox 14"/>
            <p:cNvSpPr txBox="1"/>
            <p:nvPr/>
          </p:nvSpPr>
          <p:spPr>
            <a:xfrm>
              <a:off x="445953" y="3489949"/>
              <a:ext cx="21269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Continuous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259" y="4170899"/>
              <a:ext cx="41833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Decimals/fractions possible</a:t>
              </a:r>
              <a:endParaRPr lang="en-US" sz="28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160057" y="1762304"/>
            <a:ext cx="178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Ratio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80331" y="2166146"/>
            <a:ext cx="4749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Terminate at zero (e.g., mass, Kelvin)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6160057" y="2666501"/>
            <a:ext cx="2154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Interval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80331" y="3104696"/>
            <a:ext cx="4971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 not terminate at zero (e.g., Celsius)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6160057" y="3589775"/>
            <a:ext cx="199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Closed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80331" y="4043246"/>
            <a:ext cx="536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Fixed terminals at both ends (e.g., %ages)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6160057" y="4537004"/>
            <a:ext cx="181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Directional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80331" y="4981796"/>
            <a:ext cx="4335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Modular (e.g., compass bearings)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610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Data types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5953" y="1762304"/>
            <a:ext cx="5309340" cy="1204170"/>
            <a:chOff x="445953" y="1762304"/>
            <a:chExt cx="5309340" cy="1204170"/>
          </a:xfrm>
        </p:grpSpPr>
        <p:sp>
          <p:nvSpPr>
            <p:cNvPr id="12" name="TextBox 11"/>
            <p:cNvSpPr txBox="1"/>
            <p:nvPr/>
          </p:nvSpPr>
          <p:spPr>
            <a:xfrm>
              <a:off x="445953" y="1762304"/>
              <a:ext cx="15690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Discrete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9259" y="2443254"/>
              <a:ext cx="4946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Only integer values (e.g., counts)</a:t>
              </a:r>
              <a:endParaRPr lang="en-US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5953" y="3470072"/>
            <a:ext cx="4546695" cy="1204170"/>
            <a:chOff x="445953" y="3489949"/>
            <a:chExt cx="4546695" cy="1204170"/>
          </a:xfrm>
        </p:grpSpPr>
        <p:sp>
          <p:nvSpPr>
            <p:cNvPr id="15" name="TextBox 14"/>
            <p:cNvSpPr txBox="1"/>
            <p:nvPr/>
          </p:nvSpPr>
          <p:spPr>
            <a:xfrm>
              <a:off x="445953" y="3489949"/>
              <a:ext cx="21269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Continuous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259" y="4170899"/>
              <a:ext cx="41833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Decimals/fractions possible</a:t>
              </a:r>
              <a:endParaRPr lang="en-US" sz="28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160057" y="1762304"/>
            <a:ext cx="178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Ratio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80331" y="2166146"/>
            <a:ext cx="4749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Terminate at zero (e.g., mass, Kelvin)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6160057" y="2666501"/>
            <a:ext cx="2154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Interval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80331" y="3104696"/>
            <a:ext cx="4971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 not terminate at zero (e.g., Celsius)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6160057" y="3589775"/>
            <a:ext cx="199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Closed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80331" y="4043246"/>
            <a:ext cx="536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Fixed terminals at both ends (e.g., %ages)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6160057" y="4537004"/>
            <a:ext cx="181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Directional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80331" y="4981796"/>
            <a:ext cx="4335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Modular (e.g., compass bearings)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6160057" y="5484231"/>
            <a:ext cx="2110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Ordinal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80331" y="5920346"/>
            <a:ext cx="5218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only have rank order (e.g., </a:t>
            </a:r>
            <a:r>
              <a:rPr lang="en-US" sz="2400" dirty="0" err="1" smtClean="0"/>
              <a:t>Moh’s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624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Data types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5953" y="1762304"/>
            <a:ext cx="5309340" cy="1204170"/>
            <a:chOff x="445953" y="1762304"/>
            <a:chExt cx="5309340" cy="1204170"/>
          </a:xfrm>
        </p:grpSpPr>
        <p:sp>
          <p:nvSpPr>
            <p:cNvPr id="12" name="TextBox 11"/>
            <p:cNvSpPr txBox="1"/>
            <p:nvPr/>
          </p:nvSpPr>
          <p:spPr>
            <a:xfrm>
              <a:off x="445953" y="1762304"/>
              <a:ext cx="15690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Discrete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9259" y="2443254"/>
              <a:ext cx="4946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Only integer values (e.g., counts)</a:t>
              </a:r>
              <a:endParaRPr lang="en-US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5953" y="3470072"/>
            <a:ext cx="4546695" cy="1204170"/>
            <a:chOff x="445953" y="3489949"/>
            <a:chExt cx="4546695" cy="1204170"/>
          </a:xfrm>
        </p:grpSpPr>
        <p:sp>
          <p:nvSpPr>
            <p:cNvPr id="15" name="TextBox 14"/>
            <p:cNvSpPr txBox="1"/>
            <p:nvPr/>
          </p:nvSpPr>
          <p:spPr>
            <a:xfrm>
              <a:off x="445953" y="3489949"/>
              <a:ext cx="21269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Continuous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259" y="4170899"/>
              <a:ext cx="41833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Decimals/fractions possible</a:t>
              </a:r>
              <a:endParaRPr lang="en-US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45953" y="5177841"/>
            <a:ext cx="5122558" cy="1204170"/>
            <a:chOff x="445953" y="5177841"/>
            <a:chExt cx="5122558" cy="1204170"/>
          </a:xfrm>
        </p:grpSpPr>
        <p:sp>
          <p:nvSpPr>
            <p:cNvPr id="18" name="TextBox 17"/>
            <p:cNvSpPr txBox="1"/>
            <p:nvPr/>
          </p:nvSpPr>
          <p:spPr>
            <a:xfrm>
              <a:off x="445953" y="5177841"/>
              <a:ext cx="37016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0B050"/>
                  </a:solidFill>
                </a:rPr>
                <a:t>Nominal/Categorical</a:t>
              </a:r>
              <a:endParaRPr 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9259" y="5858791"/>
              <a:ext cx="47592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Names (e.g., Limestone, Basalt)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7726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Example: class heights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6283" y="1762304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Univariate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84821" y="1762304"/>
            <a:ext cx="1696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Bivariate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840988" y="1762304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B050"/>
                </a:solidFill>
              </a:rPr>
              <a:t>Multivariate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Example: class heights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6283" y="1762304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Univariate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9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2" b="11098"/>
          <a:stretch/>
        </p:blipFill>
        <p:spPr>
          <a:xfrm>
            <a:off x="0" y="265815"/>
            <a:ext cx="12195114" cy="6400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1323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1836" y="44530"/>
            <a:ext cx="12203836" cy="1268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Lecture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2: Univariate statistics</a:t>
            </a:r>
            <a:endParaRPr lang="en-US" sz="36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25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Example: class heights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6283" y="1762304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Univariate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69474" y="3607224"/>
            <a:ext cx="2126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Continuous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8163" y="3607224"/>
            <a:ext cx="1569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Discrete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134064" y="3607224"/>
            <a:ext cx="3701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B050"/>
                </a:solidFill>
              </a:rPr>
              <a:t>Nominal/Categorical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Example: class heights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6283" y="1762304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Univariate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69474" y="3607224"/>
            <a:ext cx="2126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Continuous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92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Example: class heights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6283" y="1762304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Univariate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69474" y="3607224"/>
            <a:ext cx="2126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Continuous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23129" y="5391546"/>
            <a:ext cx="178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Ratio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781078" y="5391546"/>
            <a:ext cx="2154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Interval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06114" y="5391546"/>
            <a:ext cx="199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Closed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269247" y="5391546"/>
            <a:ext cx="181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Directional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258678" y="5391546"/>
            <a:ext cx="2110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Ordinal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09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Example: class heights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6283" y="1762304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Univariate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69474" y="3607224"/>
            <a:ext cx="2126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Continuous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23129" y="5391546"/>
            <a:ext cx="178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Ratio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8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vs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39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vs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953" y="2257157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9259" y="2938107"/>
            <a:ext cx="8445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 possible values (may no longer exist, or be accessible)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202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vs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953" y="2257157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953" y="4608747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Sample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9259" y="2938107"/>
            <a:ext cx="8445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 possible values (may no longer exist, or be accessible)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809259" y="5289697"/>
            <a:ext cx="7771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subset of the above and the data we actually have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965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vs samples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39414" y="1542815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18333" y="2878554"/>
            <a:ext cx="6282465" cy="32210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54323" y="1961729"/>
            <a:ext cx="3410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(e.g., all humans ever)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640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vs samples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39414" y="1542815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72686" y="1542815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Sample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18333" y="2878554"/>
            <a:ext cx="6282465" cy="32210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22431" r="48105" b="14667"/>
          <a:stretch/>
        </p:blipFill>
        <p:spPr>
          <a:xfrm>
            <a:off x="7267790" y="2738471"/>
            <a:ext cx="3851213" cy="34471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54323" y="1961729"/>
            <a:ext cx="3410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(e.g., all humans ever)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984907" y="1961729"/>
            <a:ext cx="4416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(e.g., the people in this </a:t>
            </a:r>
            <a:r>
              <a:rPr lang="en-US" sz="2800" dirty="0" smtClean="0"/>
              <a:t>class)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93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99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Today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3002" y="2794946"/>
            <a:ext cx="907383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Defining statistical terms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Introduce ammonite quadrat data set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First statistical test (the t-test)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6350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43957" y="1542815"/>
            <a:ext cx="163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Location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18333" y="2878554"/>
            <a:ext cx="6282465" cy="32210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1269" y="1961729"/>
            <a:ext cx="5116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(captures “</a:t>
            </a:r>
            <a:r>
              <a:rPr lang="en-US" sz="2800" dirty="0" err="1" smtClean="0"/>
              <a:t>centre</a:t>
            </a:r>
            <a:r>
              <a:rPr lang="en-US" sz="2800" dirty="0" smtClean="0"/>
              <a:t>” of distribution)</a:t>
            </a:r>
            <a:endParaRPr lang="en-US" sz="2800" dirty="0"/>
          </a:p>
        </p:txBody>
      </p:sp>
      <p:sp>
        <p:nvSpPr>
          <p:cNvPr id="6" name="Up Arrow 5"/>
          <p:cNvSpPr/>
          <p:nvPr/>
        </p:nvSpPr>
        <p:spPr>
          <a:xfrm>
            <a:off x="3146610" y="6170466"/>
            <a:ext cx="225910" cy="413214"/>
          </a:xfrm>
          <a:prstGeom prst="up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43957" y="1542815"/>
            <a:ext cx="163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Location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66825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18333" y="2878554"/>
            <a:ext cx="6282465" cy="32210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1269" y="1961729"/>
            <a:ext cx="5116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(captures “</a:t>
            </a:r>
            <a:r>
              <a:rPr lang="en-US" sz="2800" dirty="0" err="1" smtClean="0"/>
              <a:t>centre</a:t>
            </a:r>
            <a:r>
              <a:rPr lang="en-US" sz="2800" dirty="0" smtClean="0"/>
              <a:t>” of distribution)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666899" y="1961729"/>
            <a:ext cx="517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(captures “spread” of distribution)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6115543" y="2878554"/>
            <a:ext cx="6282465" cy="3221034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8046629" y="6170466"/>
            <a:ext cx="2420292" cy="247426"/>
          </a:xfrm>
          <a:prstGeom prst="left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3146610" y="6170466"/>
            <a:ext cx="225910" cy="413214"/>
          </a:xfrm>
          <a:prstGeom prst="up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3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43959" y="1542815"/>
            <a:ext cx="163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Location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99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43959" y="1542815"/>
            <a:ext cx="163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Location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943" y="2219816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Mean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4650" y="2682395"/>
            <a:ext cx="322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Sum of values / N values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950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43959" y="1542815"/>
            <a:ext cx="163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Location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943" y="2219816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Mean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4650" y="2682395"/>
            <a:ext cx="322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Sum of values / N values</a:t>
            </a:r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84182" y="2219816"/>
            <a:ext cx="6040568" cy="954107"/>
            <a:chOff x="5229177" y="2346681"/>
            <a:chExt cx="6040568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6359426" y="2346681"/>
              <a:ext cx="49103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mean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hr-HR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68.02273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177" y="2463992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192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43959" y="1542815"/>
            <a:ext cx="163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Location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943" y="2219816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Mean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943" y="3677749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Median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4650" y="2682395"/>
            <a:ext cx="322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Sum of values / N values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64650" y="4140328"/>
            <a:ext cx="1804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Middle value</a:t>
            </a:r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84182" y="2219816"/>
            <a:ext cx="6040568" cy="954107"/>
            <a:chOff x="5229177" y="2346681"/>
            <a:chExt cx="6040568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6359426" y="2346681"/>
              <a:ext cx="49103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mean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hr-HR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68.02273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177" y="2463992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56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43959" y="1542815"/>
            <a:ext cx="163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Location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943" y="2219816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Mean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943" y="3677749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Median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4650" y="2682395"/>
            <a:ext cx="322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Sum of values / N values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64650" y="4140328"/>
            <a:ext cx="1804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Middle value</a:t>
            </a:r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84182" y="2219816"/>
            <a:ext cx="6040568" cy="954107"/>
            <a:chOff x="5229177" y="2346681"/>
            <a:chExt cx="6040568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6359426" y="2346681"/>
              <a:ext cx="49103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mean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hr-HR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68.02273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177" y="2463992"/>
              <a:ext cx="928532" cy="71948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584182" y="3677749"/>
            <a:ext cx="6255371" cy="954107"/>
            <a:chOff x="5229177" y="3639343"/>
            <a:chExt cx="6255371" cy="954107"/>
          </a:xfrm>
        </p:grpSpPr>
        <p:sp>
          <p:nvSpPr>
            <p:cNvPr id="27" name="TextBox 26"/>
            <p:cNvSpPr txBox="1"/>
            <p:nvPr/>
          </p:nvSpPr>
          <p:spPr>
            <a:xfrm>
              <a:off x="6144624" y="3639343"/>
              <a:ext cx="533992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median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hr-HR" sz="2800" dirty="0" smtClean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68.25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177" y="3756654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9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43959" y="1542815"/>
            <a:ext cx="163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Location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943" y="2219816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Mean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943" y="3677749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Median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943" y="5135683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</a:rPr>
              <a:t>Mode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4650" y="2682395"/>
            <a:ext cx="322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Sum of values / N values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64650" y="4140328"/>
            <a:ext cx="1804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Middle value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864650" y="5598262"/>
            <a:ext cx="4487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Most frequently </a:t>
            </a:r>
            <a:r>
              <a:rPr lang="en-US" sz="2400" smtClean="0"/>
              <a:t>occurring value(s)</a:t>
            </a:r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84182" y="2219816"/>
            <a:ext cx="6040568" cy="954107"/>
            <a:chOff x="5229177" y="2346681"/>
            <a:chExt cx="6040568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6359426" y="2346681"/>
              <a:ext cx="49103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mean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hr-HR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68.02273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177" y="2463992"/>
              <a:ext cx="928532" cy="71948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584182" y="3677749"/>
            <a:ext cx="6255371" cy="954107"/>
            <a:chOff x="5229177" y="3639343"/>
            <a:chExt cx="6255371" cy="954107"/>
          </a:xfrm>
        </p:grpSpPr>
        <p:sp>
          <p:nvSpPr>
            <p:cNvPr id="27" name="TextBox 26"/>
            <p:cNvSpPr txBox="1"/>
            <p:nvPr/>
          </p:nvSpPr>
          <p:spPr>
            <a:xfrm>
              <a:off x="6144624" y="3639343"/>
              <a:ext cx="533992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median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hr-HR" sz="2800" dirty="0" smtClean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68.25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177" y="3756654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005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43959" y="1542815"/>
            <a:ext cx="163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Location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943" y="2219816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Mean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943" y="3677749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Median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943" y="5135683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</a:rPr>
              <a:t>Mode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4650" y="2682395"/>
            <a:ext cx="322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Sum of values / N values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64650" y="4140328"/>
            <a:ext cx="1804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Middle value</a:t>
            </a:r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84182" y="2219816"/>
            <a:ext cx="6040568" cy="954107"/>
            <a:chOff x="5229177" y="2346681"/>
            <a:chExt cx="6040568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6359426" y="2346681"/>
              <a:ext cx="49103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mean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hr-HR" sz="2800" dirty="0" smtClean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68.02273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177" y="2463992"/>
              <a:ext cx="928532" cy="71948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584182" y="3677749"/>
            <a:ext cx="6255371" cy="954107"/>
            <a:chOff x="5229177" y="3639343"/>
            <a:chExt cx="6255371" cy="954107"/>
          </a:xfrm>
        </p:grpSpPr>
        <p:sp>
          <p:nvSpPr>
            <p:cNvPr id="27" name="TextBox 26"/>
            <p:cNvSpPr txBox="1"/>
            <p:nvPr/>
          </p:nvSpPr>
          <p:spPr>
            <a:xfrm>
              <a:off x="6144624" y="3639343"/>
              <a:ext cx="533992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median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hr-HR" sz="2800" dirty="0" smtClean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68.25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177" y="3756654"/>
              <a:ext cx="928532" cy="719484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90088" y="6510361"/>
            <a:ext cx="10411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rle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(sort(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ClassHeights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))$values[which(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rle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(sort(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ClassHeights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))$lengths == max(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rle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(sort(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ClassHeights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))$lengths))]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584182" y="5135683"/>
            <a:ext cx="4966560" cy="954107"/>
            <a:chOff x="5229177" y="3639343"/>
            <a:chExt cx="4966560" cy="954107"/>
          </a:xfrm>
        </p:grpSpPr>
        <p:sp>
          <p:nvSpPr>
            <p:cNvPr id="32" name="TextBox 31"/>
            <p:cNvSpPr txBox="1"/>
            <p:nvPr/>
          </p:nvSpPr>
          <p:spPr>
            <a:xfrm>
              <a:off x="7433441" y="3639343"/>
              <a:ext cx="27622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#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See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below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!</a:t>
              </a:r>
            </a:p>
            <a:p>
              <a:pPr algn="ctr"/>
              <a:r>
                <a:rPr lang="hr-HR" sz="2800" dirty="0" smtClean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69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177" y="3756654"/>
              <a:ext cx="928532" cy="719484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864650" y="5598262"/>
            <a:ext cx="4487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Most frequently </a:t>
            </a:r>
            <a:r>
              <a:rPr lang="en-US" sz="2400" smtClean="0"/>
              <a:t>occurring value(s)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573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</p:spTree>
    <p:extLst>
      <p:ext uri="{BB962C8B-B14F-4D97-AF65-F5344CB8AC3E}">
        <p14:creationId xmlns:p14="http://schemas.microsoft.com/office/powerpoint/2010/main" val="7337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Variable variables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13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5943" y="2219816"/>
            <a:ext cx="147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Variance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650" y="2682395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Mean squared distance </a:t>
            </a:r>
            <a:r>
              <a:rPr lang="en-US" sz="2400" dirty="0" smtClean="0"/>
              <a:t>from mean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893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3" t="24031" r="15536" b="7442"/>
          <a:stretch/>
        </p:blipFill>
        <p:spPr>
          <a:xfrm>
            <a:off x="5353649" y="1983175"/>
            <a:ext cx="6572541" cy="437509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5943" y="2219816"/>
            <a:ext cx="147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Variance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650" y="2682395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Mean squared distance </a:t>
            </a:r>
            <a:r>
              <a:rPr lang="en-US" sz="2400" dirty="0" smtClean="0"/>
              <a:t>from mean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180176" y="6334780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Height (Inches)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2441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6" t="22947" r="14664" b="7441"/>
          <a:stretch/>
        </p:blipFill>
        <p:spPr>
          <a:xfrm>
            <a:off x="5350356" y="1913886"/>
            <a:ext cx="6671527" cy="444438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5943" y="2219816"/>
            <a:ext cx="147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Variance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650" y="2682395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Mean squared distance </a:t>
            </a:r>
            <a:r>
              <a:rPr lang="en-US" sz="2400" dirty="0" smtClean="0"/>
              <a:t>from mean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026112" y="1577395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solidFill>
                  <a:srgbClr val="FF0000"/>
                </a:solidFill>
              </a:rPr>
              <a:t>Mean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80176" y="6334780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Height (Inches)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5604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3" t="22326" r="14276" b="7287"/>
          <a:stretch/>
        </p:blipFill>
        <p:spPr>
          <a:xfrm>
            <a:off x="5363191" y="1875025"/>
            <a:ext cx="6701221" cy="449387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5943" y="2219816"/>
            <a:ext cx="147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Variance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650" y="2682395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Mean squared distance </a:t>
            </a:r>
            <a:r>
              <a:rPr lang="en-US" sz="2400" dirty="0" smtClean="0"/>
              <a:t>from mean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026112" y="1577395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solidFill>
                  <a:srgbClr val="FF0000"/>
                </a:solidFill>
              </a:rPr>
              <a:t>Mean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80176" y="6334780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Height (Inches)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3786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5" t="22481" r="11465" b="7442"/>
          <a:stretch/>
        </p:blipFill>
        <p:spPr>
          <a:xfrm>
            <a:off x="5443870" y="1884189"/>
            <a:ext cx="6928886" cy="44740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5943" y="2219816"/>
            <a:ext cx="147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Variance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650" y="2682395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Mean squared distance </a:t>
            </a:r>
            <a:r>
              <a:rPr lang="en-US" sz="2400" dirty="0" smtClean="0"/>
              <a:t>from mean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067722" y="1592605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solidFill>
                  <a:srgbClr val="FF0000"/>
                </a:solidFill>
              </a:rPr>
              <a:t>Mean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80176" y="6334780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Height (Inches)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9344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5943" y="2219816"/>
            <a:ext cx="147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Variance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650" y="2682395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Mean squared distance </a:t>
            </a:r>
            <a:r>
              <a:rPr lang="en-US" sz="2400" dirty="0" smtClean="0"/>
              <a:t>from mean</a:t>
            </a:r>
            <a:endParaRPr lang="en-US" sz="2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6229644" y="2219816"/>
            <a:ext cx="5631950" cy="954107"/>
            <a:chOff x="6229644" y="3220280"/>
            <a:chExt cx="5631950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7166077" y="3220280"/>
              <a:ext cx="46955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var(x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it-IT" sz="2800" dirty="0" smtClean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16.96374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644" y="3337591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809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5943" y="2219816"/>
            <a:ext cx="147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Variance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650" y="2682395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Mean squared distance </a:t>
            </a:r>
            <a:r>
              <a:rPr lang="en-US" sz="2400" dirty="0" smtClean="0"/>
              <a:t>from mean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435943" y="3677749"/>
            <a:ext cx="3017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Standard deviation</a:t>
            </a:r>
            <a:endParaRPr lang="en-US" sz="28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4650" y="4140328"/>
                <a:ext cx="1613070" cy="502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charset="0"/>
                            </a:rPr>
                            <m:t>Variance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50" y="4140328"/>
                <a:ext cx="1613070" cy="5027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6229644" y="2219816"/>
            <a:ext cx="5631950" cy="954107"/>
            <a:chOff x="6229644" y="3220280"/>
            <a:chExt cx="5631950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7166077" y="3220280"/>
              <a:ext cx="46955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var(x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it-IT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16.96374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644" y="3337591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536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5943" y="2219816"/>
            <a:ext cx="147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Variance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650" y="2682395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Mean squared distance </a:t>
            </a:r>
            <a:r>
              <a:rPr lang="en-US" sz="2400" dirty="0" smtClean="0"/>
              <a:t>from mean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435943" y="3677749"/>
            <a:ext cx="3017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Standard deviation</a:t>
            </a:r>
            <a:endParaRPr lang="en-US" sz="28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4650" y="4140328"/>
                <a:ext cx="1613070" cy="502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charset="0"/>
                            </a:rPr>
                            <m:t>Variance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50" y="4140328"/>
                <a:ext cx="1613070" cy="5027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6229644" y="2219816"/>
            <a:ext cx="5631950" cy="954107"/>
            <a:chOff x="6229644" y="3220280"/>
            <a:chExt cx="5631950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7166077" y="3220280"/>
              <a:ext cx="46955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var(x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it-IT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16.96374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644" y="3337591"/>
              <a:ext cx="928532" cy="719484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6229644" y="3677749"/>
            <a:ext cx="5524548" cy="954107"/>
            <a:chOff x="6229644" y="4839580"/>
            <a:chExt cx="5524548" cy="954107"/>
          </a:xfrm>
        </p:grpSpPr>
        <p:sp>
          <p:nvSpPr>
            <p:cNvPr id="28" name="TextBox 27"/>
            <p:cNvSpPr txBox="1"/>
            <p:nvPr/>
          </p:nvSpPr>
          <p:spPr>
            <a:xfrm>
              <a:off x="7273478" y="4839580"/>
              <a:ext cx="448071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sd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cs-CZ" sz="2800" dirty="0" smtClean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4.118707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644" y="4956891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941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5943" y="2219816"/>
            <a:ext cx="147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Variance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650" y="2682395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Mean squared distance </a:t>
            </a:r>
            <a:r>
              <a:rPr lang="en-US" sz="2400" dirty="0" smtClean="0"/>
              <a:t>from mean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435943" y="3677749"/>
            <a:ext cx="3017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Standard deviation</a:t>
            </a:r>
            <a:endParaRPr lang="en-US" sz="28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4650" y="4140328"/>
                <a:ext cx="1613070" cy="502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charset="0"/>
                            </a:rPr>
                            <m:t>Variance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50" y="4140328"/>
                <a:ext cx="1613070" cy="5027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6229644" y="2219816"/>
            <a:ext cx="5631950" cy="954107"/>
            <a:chOff x="6229644" y="3220280"/>
            <a:chExt cx="5631950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7166077" y="3220280"/>
              <a:ext cx="46955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var(x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it-IT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16.96374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644" y="3337591"/>
              <a:ext cx="928532" cy="719484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6229644" y="3677749"/>
            <a:ext cx="5524548" cy="954107"/>
            <a:chOff x="6229644" y="4839580"/>
            <a:chExt cx="5524548" cy="954107"/>
          </a:xfrm>
        </p:grpSpPr>
        <p:sp>
          <p:nvSpPr>
            <p:cNvPr id="28" name="TextBox 27"/>
            <p:cNvSpPr txBox="1"/>
            <p:nvPr/>
          </p:nvSpPr>
          <p:spPr>
            <a:xfrm>
              <a:off x="7273478" y="4839580"/>
              <a:ext cx="448071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sd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cs-CZ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4.118707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644" y="4956891"/>
              <a:ext cx="928532" cy="719484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2281303" y="3976643"/>
            <a:ext cx="4699478" cy="240943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995448" y="6316650"/>
            <a:ext cx="394555" cy="369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0432FF"/>
                </a:solidFill>
              </a:rPr>
              <a:t>1σ</a:t>
            </a:r>
            <a:endParaRPr lang="en-US" sz="2800" i="1" dirty="0">
              <a:solidFill>
                <a:srgbClr val="0432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34197" y="6316650"/>
            <a:ext cx="472740" cy="369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0432FF"/>
                </a:solidFill>
              </a:rPr>
              <a:t>-1σ</a:t>
            </a:r>
            <a:endParaRPr lang="en-US" sz="2800" i="1" dirty="0">
              <a:solidFill>
                <a:srgbClr val="0432FF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058955" y="3748021"/>
            <a:ext cx="1144174" cy="2598644"/>
            <a:chOff x="5437377" y="1605776"/>
            <a:chExt cx="1317247" cy="3676231"/>
          </a:xfrm>
        </p:grpSpPr>
        <p:sp>
          <p:nvSpPr>
            <p:cNvPr id="35" name="Rectangle 34"/>
            <p:cNvSpPr/>
            <p:nvPr/>
          </p:nvSpPr>
          <p:spPr>
            <a:xfrm>
              <a:off x="5437377" y="1858583"/>
              <a:ext cx="1317247" cy="342342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437377" y="1605776"/>
              <a:ext cx="1" cy="3676231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754623" y="1605776"/>
              <a:ext cx="1" cy="3676231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Left-Right Arrow 38"/>
          <p:cNvSpPr/>
          <p:nvPr/>
        </p:nvSpPr>
        <p:spPr>
          <a:xfrm>
            <a:off x="4090769" y="5056345"/>
            <a:ext cx="1061359" cy="165534"/>
          </a:xfrm>
          <a:prstGeom prst="left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024946" y="4131173"/>
            <a:ext cx="12121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rgbClr val="0432FF"/>
                </a:solidFill>
              </a:rPr>
              <a:t>Middle</a:t>
            </a:r>
            <a:endParaRPr lang="en-US" sz="2800" dirty="0" smtClean="0">
              <a:solidFill>
                <a:srgbClr val="0432FF"/>
              </a:solidFill>
            </a:endParaRPr>
          </a:p>
          <a:p>
            <a:pPr algn="ctr"/>
            <a:r>
              <a:rPr lang="en-US" sz="2800" dirty="0" smtClean="0">
                <a:solidFill>
                  <a:srgbClr val="0432FF"/>
                </a:solidFill>
              </a:rPr>
              <a:t>68.2%</a:t>
            </a:r>
            <a:endParaRPr lang="en-US" sz="28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79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5943" y="2219816"/>
            <a:ext cx="147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Variance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650" y="2682395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Mean squared distance </a:t>
            </a:r>
            <a:r>
              <a:rPr lang="en-US" sz="2400" dirty="0" smtClean="0"/>
              <a:t>from mean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435943" y="3677749"/>
            <a:ext cx="3017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Standard deviation</a:t>
            </a:r>
            <a:endParaRPr lang="en-US" sz="28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4650" y="4140328"/>
                <a:ext cx="1613070" cy="502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charset="0"/>
                            </a:rPr>
                            <m:t>Variance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50" y="4140328"/>
                <a:ext cx="1613070" cy="5027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6229644" y="2219816"/>
            <a:ext cx="5631950" cy="954107"/>
            <a:chOff x="6229644" y="3220280"/>
            <a:chExt cx="5631950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7166077" y="3220280"/>
              <a:ext cx="46955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var(x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it-IT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16.96374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644" y="3337591"/>
              <a:ext cx="928532" cy="719484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6229644" y="3677749"/>
            <a:ext cx="5524548" cy="954107"/>
            <a:chOff x="6229644" y="4839580"/>
            <a:chExt cx="5524548" cy="954107"/>
          </a:xfrm>
        </p:grpSpPr>
        <p:sp>
          <p:nvSpPr>
            <p:cNvPr id="28" name="TextBox 27"/>
            <p:cNvSpPr txBox="1"/>
            <p:nvPr/>
          </p:nvSpPr>
          <p:spPr>
            <a:xfrm>
              <a:off x="7273478" y="4839580"/>
              <a:ext cx="448071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sd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cs-CZ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4.118707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644" y="4956891"/>
              <a:ext cx="928532" cy="719484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2281303" y="3976643"/>
            <a:ext cx="4699478" cy="240943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995448" y="6316650"/>
            <a:ext cx="394555" cy="369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0432FF"/>
                </a:solidFill>
              </a:rPr>
              <a:t>1σ</a:t>
            </a:r>
            <a:endParaRPr lang="en-US" sz="2800" i="1" dirty="0">
              <a:solidFill>
                <a:srgbClr val="0432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34197" y="6316650"/>
            <a:ext cx="472740" cy="369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0432FF"/>
                </a:solidFill>
              </a:rPr>
              <a:t>-1σ</a:t>
            </a:r>
            <a:endParaRPr lang="en-US" sz="2800" i="1" dirty="0">
              <a:solidFill>
                <a:srgbClr val="0432FF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058955" y="3748021"/>
            <a:ext cx="1144174" cy="2598644"/>
            <a:chOff x="5437377" y="1605776"/>
            <a:chExt cx="1317247" cy="3676231"/>
          </a:xfrm>
        </p:grpSpPr>
        <p:sp>
          <p:nvSpPr>
            <p:cNvPr id="35" name="Rectangle 34"/>
            <p:cNvSpPr/>
            <p:nvPr/>
          </p:nvSpPr>
          <p:spPr>
            <a:xfrm>
              <a:off x="5437377" y="1858583"/>
              <a:ext cx="1317247" cy="342342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437377" y="1605776"/>
              <a:ext cx="1" cy="3676231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754623" y="1605776"/>
              <a:ext cx="1" cy="3676231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Left-Right Arrow 38"/>
          <p:cNvSpPr/>
          <p:nvPr/>
        </p:nvSpPr>
        <p:spPr>
          <a:xfrm>
            <a:off x="4090769" y="5056345"/>
            <a:ext cx="1061359" cy="165534"/>
          </a:xfrm>
          <a:prstGeom prst="left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024946" y="4131173"/>
            <a:ext cx="12121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rgbClr val="0432FF"/>
                </a:solidFill>
              </a:rPr>
              <a:t>Middle</a:t>
            </a:r>
            <a:endParaRPr lang="en-US" sz="2800" dirty="0" smtClean="0">
              <a:solidFill>
                <a:srgbClr val="0432FF"/>
              </a:solidFill>
            </a:endParaRPr>
          </a:p>
          <a:p>
            <a:pPr algn="ctr"/>
            <a:r>
              <a:rPr lang="en-US" sz="2800" dirty="0" smtClean="0">
                <a:solidFill>
                  <a:srgbClr val="0432FF"/>
                </a:solidFill>
              </a:rPr>
              <a:t>68.2%</a:t>
            </a:r>
            <a:endParaRPr lang="en-US" sz="2800" dirty="0">
              <a:solidFill>
                <a:srgbClr val="0432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158176" y="5135682"/>
            <a:ext cx="4248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r-HR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68.02273 </a:t>
            </a:r>
            <a:r>
              <a:rPr lang="hr-H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± </a:t>
            </a:r>
            <a:r>
              <a:rPr lang="cs-CZ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4.118707</a:t>
            </a:r>
            <a:endParaRPr lang="en-US" sz="2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14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Variable variables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5953" y="2257157"/>
            <a:ext cx="3752759" cy="643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Variable (computing)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9259" y="2938107"/>
            <a:ext cx="8782469" cy="575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 storage; can change over as time as program executes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330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5943" y="2219816"/>
            <a:ext cx="147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Variance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650" y="2682395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Mean squared distance </a:t>
            </a:r>
            <a:r>
              <a:rPr lang="en-US" sz="2400" dirty="0" smtClean="0"/>
              <a:t>from mean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435943" y="3677749"/>
            <a:ext cx="3017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Standard deviation</a:t>
            </a:r>
            <a:endParaRPr lang="en-US" sz="28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4650" y="4140328"/>
                <a:ext cx="1613070" cy="502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charset="0"/>
                            </a:rPr>
                            <m:t>Variance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50" y="4140328"/>
                <a:ext cx="1613070" cy="5027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6229644" y="2219816"/>
            <a:ext cx="5631950" cy="954107"/>
            <a:chOff x="6229644" y="3220280"/>
            <a:chExt cx="5631950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7166077" y="3220280"/>
              <a:ext cx="46955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var(x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it-IT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16.96374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644" y="3337591"/>
              <a:ext cx="928532" cy="719484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6229644" y="3677749"/>
            <a:ext cx="5524548" cy="954107"/>
            <a:chOff x="6229644" y="4839580"/>
            <a:chExt cx="5524548" cy="954107"/>
          </a:xfrm>
        </p:grpSpPr>
        <p:sp>
          <p:nvSpPr>
            <p:cNvPr id="28" name="TextBox 27"/>
            <p:cNvSpPr txBox="1"/>
            <p:nvPr/>
          </p:nvSpPr>
          <p:spPr>
            <a:xfrm>
              <a:off x="7273478" y="4839580"/>
              <a:ext cx="448071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sd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cs-CZ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4.118707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644" y="4956891"/>
              <a:ext cx="928532" cy="719484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2281303" y="3976643"/>
            <a:ext cx="4699478" cy="240943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995448" y="6316650"/>
            <a:ext cx="394555" cy="369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0432FF"/>
                </a:solidFill>
              </a:rPr>
              <a:t>1σ</a:t>
            </a:r>
            <a:endParaRPr lang="en-US" sz="2800" i="1" dirty="0">
              <a:solidFill>
                <a:srgbClr val="0432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34197" y="6316650"/>
            <a:ext cx="472740" cy="369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0432FF"/>
                </a:solidFill>
              </a:rPr>
              <a:t>-1σ</a:t>
            </a:r>
            <a:endParaRPr lang="en-US" sz="2800" i="1" dirty="0">
              <a:solidFill>
                <a:srgbClr val="0432FF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058955" y="3748021"/>
            <a:ext cx="1144174" cy="2598644"/>
            <a:chOff x="5437377" y="1605776"/>
            <a:chExt cx="1317247" cy="3676231"/>
          </a:xfrm>
        </p:grpSpPr>
        <p:sp>
          <p:nvSpPr>
            <p:cNvPr id="35" name="Rectangle 34"/>
            <p:cNvSpPr/>
            <p:nvPr/>
          </p:nvSpPr>
          <p:spPr>
            <a:xfrm>
              <a:off x="5437377" y="1858583"/>
              <a:ext cx="1317247" cy="342342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437377" y="1605776"/>
              <a:ext cx="1" cy="3676231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754623" y="1605776"/>
              <a:ext cx="1" cy="3676231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Left-Right Arrow 38"/>
          <p:cNvSpPr/>
          <p:nvPr/>
        </p:nvSpPr>
        <p:spPr>
          <a:xfrm>
            <a:off x="4090769" y="5056345"/>
            <a:ext cx="1061359" cy="165534"/>
          </a:xfrm>
          <a:prstGeom prst="left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024946" y="4131173"/>
            <a:ext cx="12121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rgbClr val="0432FF"/>
                </a:solidFill>
              </a:rPr>
              <a:t>Middle</a:t>
            </a:r>
            <a:endParaRPr lang="en-US" sz="2800" dirty="0" smtClean="0">
              <a:solidFill>
                <a:srgbClr val="0432FF"/>
              </a:solidFill>
            </a:endParaRPr>
          </a:p>
          <a:p>
            <a:pPr algn="ctr"/>
            <a:r>
              <a:rPr lang="en-US" sz="2800" dirty="0" smtClean="0">
                <a:solidFill>
                  <a:srgbClr val="0432FF"/>
                </a:solidFill>
              </a:rPr>
              <a:t>68.2%</a:t>
            </a:r>
            <a:endParaRPr lang="en-US" sz="2800" dirty="0">
              <a:solidFill>
                <a:srgbClr val="0432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158176" y="5135682"/>
            <a:ext cx="424827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r-HR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68.02273 ± </a:t>
            </a:r>
            <a:r>
              <a:rPr lang="cs-CZ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4.118707</a:t>
            </a:r>
            <a:endParaRPr lang="en-US" sz="2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hr-H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hr-HR" sz="28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Actual</a:t>
            </a:r>
            <a:r>
              <a:rPr lang="hr-H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hr-HR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  <a:r>
              <a:rPr lang="hr-H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8.2%)</a:t>
            </a:r>
            <a:endParaRPr lang="en-US" sz="2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9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Are class heights normally distributed?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4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7" t="23876" r="12532" b="7248"/>
          <a:stretch/>
        </p:blipFill>
        <p:spPr>
          <a:xfrm>
            <a:off x="1860697" y="1383231"/>
            <a:ext cx="8612371" cy="516642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Are class heights normally distributed?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87907" y="3461751"/>
            <a:ext cx="1707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Frequency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542762" y="6367171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Height (Inches)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12823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6" t="24032" r="15245" b="6396"/>
          <a:stretch/>
        </p:blipFill>
        <p:spPr>
          <a:xfrm>
            <a:off x="1860698" y="1394860"/>
            <a:ext cx="8286750" cy="52185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Are class heights normally distributed?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87907" y="3461751"/>
            <a:ext cx="1707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Frequency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5542762" y="6367171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Height (Inches)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92823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6" t="16125" r="11176" b="1396"/>
          <a:stretch/>
        </p:blipFill>
        <p:spPr>
          <a:xfrm>
            <a:off x="2170318" y="1414130"/>
            <a:ext cx="7851365" cy="53481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Are class heights normally distributed?</a:t>
            </a:r>
          </a:p>
        </p:txBody>
      </p:sp>
    </p:spTree>
    <p:extLst>
      <p:ext uri="{BB962C8B-B14F-4D97-AF65-F5344CB8AC3E}">
        <p14:creationId xmlns:p14="http://schemas.microsoft.com/office/powerpoint/2010/main" val="164757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Are class heights normally distributed?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92089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When sample size is small normally distributed </a:t>
            </a:r>
            <a:r>
              <a:rPr lang="en-US" sz="4800" smtClean="0">
                <a:solidFill>
                  <a:schemeClr val="bg1"/>
                </a:solidFill>
              </a:rPr>
              <a:t>data won’t always </a:t>
            </a:r>
            <a:r>
              <a:rPr lang="en-US" sz="4800" dirty="0" smtClean="0">
                <a:solidFill>
                  <a:schemeClr val="bg1"/>
                </a:solidFill>
              </a:rPr>
              <a:t>appear normal</a:t>
            </a:r>
          </a:p>
        </p:txBody>
      </p:sp>
    </p:spTree>
    <p:extLst>
      <p:ext uri="{BB962C8B-B14F-4D97-AF65-F5344CB8AC3E}">
        <p14:creationId xmlns:p14="http://schemas.microsoft.com/office/powerpoint/2010/main" val="119552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31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24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18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097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Variable variables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5953" y="2257157"/>
            <a:ext cx="3752759" cy="643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Variable (computing)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5953" y="4608747"/>
            <a:ext cx="3409395" cy="643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Variable (statistics)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9259" y="2938107"/>
            <a:ext cx="8782469" cy="575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 storage; can change over as time as program executes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809259" y="5289697"/>
            <a:ext cx="10963194" cy="575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dirty="0" smtClean="0"/>
              <a:t>ny </a:t>
            </a:r>
            <a:r>
              <a:rPr lang="en-US" sz="2800" dirty="0"/>
              <a:t>characteristic</a:t>
            </a:r>
            <a:r>
              <a:rPr lang="en-US" sz="2800" dirty="0" smtClean="0"/>
              <a:t>, </a:t>
            </a:r>
            <a:r>
              <a:rPr lang="en-US" sz="2800" dirty="0"/>
              <a:t>number, or quantity that can be measured or counted</a:t>
            </a:r>
          </a:p>
        </p:txBody>
      </p:sp>
    </p:spTree>
    <p:extLst>
      <p:ext uri="{BB962C8B-B14F-4D97-AF65-F5344CB8AC3E}">
        <p14:creationId xmlns:p14="http://schemas.microsoft.com/office/powerpoint/2010/main" val="130365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2400194" y="1565910"/>
            <a:ext cx="7391612" cy="5120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3600496" y="1569720"/>
            <a:ext cx="5024181" cy="5032313"/>
            <a:chOff x="3600496" y="1569720"/>
            <a:chExt cx="5024181" cy="5032313"/>
          </a:xfrm>
        </p:grpSpPr>
        <p:grpSp>
          <p:nvGrpSpPr>
            <p:cNvPr id="57" name="Group 56"/>
            <p:cNvGrpSpPr/>
            <p:nvPr/>
          </p:nvGrpSpPr>
          <p:grpSpPr>
            <a:xfrm>
              <a:off x="3600496" y="1569720"/>
              <a:ext cx="4600110" cy="4641191"/>
              <a:chOff x="3600496" y="1569720"/>
              <a:chExt cx="4600110" cy="464119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3979545" y="1978001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6" name="Straight Connector 5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/>
              <p:cNvGrpSpPr/>
              <p:nvPr/>
            </p:nvGrpSpPr>
            <p:grpSpPr>
              <a:xfrm rot="16200000">
                <a:off x="3981882" y="1964236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>
                <a:off x="3600496" y="1569720"/>
                <a:ext cx="4600110" cy="4625233"/>
                <a:chOff x="3600496" y="1569720"/>
                <a:chExt cx="4600110" cy="4625233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616526" y="1954530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A</a:t>
                  </a:r>
                  <a:endParaRPr lang="en-US" sz="240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616526" y="2374392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B</a:t>
                  </a:r>
                  <a:endParaRPr lang="en-US" sz="24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3630953" y="2794254"/>
                  <a:ext cx="3481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C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605305" y="3214116"/>
                  <a:ext cx="3738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D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3643778" y="3633978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E</a:t>
                  </a:r>
                  <a:endParaRPr lang="en-US" sz="2400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53396" y="4053840"/>
                  <a:ext cx="3257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F</a:t>
                  </a:r>
                  <a:endParaRPr lang="en-US" sz="24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3600496" y="4473702"/>
                  <a:ext cx="3786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G</a:t>
                  </a:r>
                  <a:endParaRPr lang="en-US" sz="24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602099" y="4893564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H</a:t>
                  </a:r>
                  <a:endParaRPr lang="en-US" sz="24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717516" y="5313426"/>
                  <a:ext cx="2616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I</a:t>
                  </a:r>
                  <a:endParaRPr lang="en-US" sz="2400" dirty="0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696676" y="5733288"/>
                  <a:ext cx="2824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J</a:t>
                  </a:r>
                  <a:endParaRPr lang="en-US" sz="2400" dirty="0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03139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</a:t>
                  </a:r>
                  <a:endParaRPr lang="en-US" sz="2400" dirty="0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44814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2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486489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3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5281636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4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569838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5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611512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6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653187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7</a:t>
                  </a: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694862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8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736536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/>
                    <a:t>9</a:t>
                  </a:r>
                  <a:endParaRPr lang="en-US" sz="2400" dirty="0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7704956" y="1569720"/>
                  <a:ext cx="495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10</a:t>
                  </a:r>
                  <a:endParaRPr lang="en-US" sz="2400" dirty="0"/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3966614" y="6140368"/>
              <a:ext cx="4218309" cy="461665"/>
              <a:chOff x="3966614" y="6140368"/>
              <a:chExt cx="4218309" cy="461665"/>
            </a:xfrm>
          </p:grpSpPr>
          <p:sp>
            <p:nvSpPr>
              <p:cNvPr id="58" name="Striped Right Arrow 57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Striped Right Arrow 58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5400000">
              <a:off x="6284690" y="3870924"/>
              <a:ext cx="4218309" cy="461665"/>
              <a:chOff x="3966614" y="6140368"/>
              <a:chExt cx="4218309" cy="461665"/>
            </a:xfrm>
          </p:grpSpPr>
          <p:sp>
            <p:nvSpPr>
              <p:cNvPr id="63" name="Striped Right Arrow 62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Striped Right Arrow 63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00194" y="1565910"/>
            <a:ext cx="7391612" cy="5120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3600496" y="1569720"/>
            <a:ext cx="5024181" cy="5032313"/>
            <a:chOff x="3600496" y="1569720"/>
            <a:chExt cx="5024181" cy="5032313"/>
          </a:xfrm>
        </p:grpSpPr>
        <p:grpSp>
          <p:nvGrpSpPr>
            <p:cNvPr id="57" name="Group 56"/>
            <p:cNvGrpSpPr/>
            <p:nvPr/>
          </p:nvGrpSpPr>
          <p:grpSpPr>
            <a:xfrm>
              <a:off x="3600496" y="1569720"/>
              <a:ext cx="4600110" cy="4641191"/>
              <a:chOff x="3600496" y="1569720"/>
              <a:chExt cx="4600110" cy="464119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3979545" y="1978001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6" name="Straight Connector 5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/>
              <p:cNvGrpSpPr/>
              <p:nvPr/>
            </p:nvGrpSpPr>
            <p:grpSpPr>
              <a:xfrm rot="16200000">
                <a:off x="3981882" y="1964236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>
                <a:off x="3600496" y="1569720"/>
                <a:ext cx="4600110" cy="4625233"/>
                <a:chOff x="3600496" y="1569720"/>
                <a:chExt cx="4600110" cy="4625233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616526" y="1954530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A</a:t>
                  </a:r>
                  <a:endParaRPr lang="en-US" sz="240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616526" y="2374392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B</a:t>
                  </a:r>
                  <a:endParaRPr lang="en-US" sz="24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3630953" y="2794254"/>
                  <a:ext cx="3481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C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605305" y="3214116"/>
                  <a:ext cx="3738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D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3643778" y="3633978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E</a:t>
                  </a:r>
                  <a:endParaRPr lang="en-US" sz="2400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53396" y="4053840"/>
                  <a:ext cx="3257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F</a:t>
                  </a:r>
                  <a:endParaRPr lang="en-US" sz="24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3600496" y="4473702"/>
                  <a:ext cx="3786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G</a:t>
                  </a:r>
                  <a:endParaRPr lang="en-US" sz="24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602099" y="4893564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H</a:t>
                  </a:r>
                  <a:endParaRPr lang="en-US" sz="24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717516" y="5313426"/>
                  <a:ext cx="2616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I</a:t>
                  </a:r>
                  <a:endParaRPr lang="en-US" sz="2400" dirty="0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696676" y="5733288"/>
                  <a:ext cx="2824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J</a:t>
                  </a:r>
                  <a:endParaRPr lang="en-US" sz="2400" dirty="0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03139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</a:t>
                  </a:r>
                  <a:endParaRPr lang="en-US" sz="2400" dirty="0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44814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2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486489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3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5281636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4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569838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5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611512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6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653187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7</a:t>
                  </a: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694862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8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736536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/>
                    <a:t>9</a:t>
                  </a:r>
                  <a:endParaRPr lang="en-US" sz="2400" dirty="0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7704956" y="1569720"/>
                  <a:ext cx="495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10</a:t>
                  </a:r>
                  <a:endParaRPr lang="en-US" sz="2400" dirty="0"/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3966614" y="6140368"/>
              <a:ext cx="4218309" cy="461665"/>
              <a:chOff x="3966614" y="6140368"/>
              <a:chExt cx="4218309" cy="461665"/>
            </a:xfrm>
          </p:grpSpPr>
          <p:sp>
            <p:nvSpPr>
              <p:cNvPr id="58" name="Striped Right Arrow 57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Striped Right Arrow 58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5400000">
              <a:off x="6284690" y="3870924"/>
              <a:ext cx="4218309" cy="461665"/>
              <a:chOff x="3966614" y="6140368"/>
              <a:chExt cx="4218309" cy="461665"/>
            </a:xfrm>
          </p:grpSpPr>
          <p:sp>
            <p:nvSpPr>
              <p:cNvPr id="63" name="Striped Right Arrow 62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Striped Right Arrow 63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</p:grpSp>
      <p:cxnSp>
        <p:nvCxnSpPr>
          <p:cNvPr id="68" name="Straight Connector 67"/>
          <p:cNvCxnSpPr/>
          <p:nvPr/>
        </p:nvCxnSpPr>
        <p:spPr>
          <a:xfrm flipV="1">
            <a:off x="4397797" y="1350335"/>
            <a:ext cx="2183756" cy="105734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4816049" y="1387910"/>
            <a:ext cx="7287903" cy="102828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397797" y="2825935"/>
            <a:ext cx="2194389" cy="403206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816049" y="2825935"/>
            <a:ext cx="7287903" cy="399777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4396849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988516" y="1433630"/>
            <a:ext cx="701121" cy="17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50" y="1382074"/>
            <a:ext cx="5479517" cy="5475926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00194" y="1565910"/>
            <a:ext cx="7391612" cy="5120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3600496" y="1569720"/>
            <a:ext cx="5024181" cy="5032313"/>
            <a:chOff x="3600496" y="1569720"/>
            <a:chExt cx="5024181" cy="5032313"/>
          </a:xfrm>
        </p:grpSpPr>
        <p:grpSp>
          <p:nvGrpSpPr>
            <p:cNvPr id="57" name="Group 56"/>
            <p:cNvGrpSpPr/>
            <p:nvPr/>
          </p:nvGrpSpPr>
          <p:grpSpPr>
            <a:xfrm>
              <a:off x="3600496" y="1569720"/>
              <a:ext cx="4600110" cy="4641191"/>
              <a:chOff x="3600496" y="1569720"/>
              <a:chExt cx="4600110" cy="464119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3979545" y="1978001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6" name="Straight Connector 5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/>
              <p:cNvGrpSpPr/>
              <p:nvPr/>
            </p:nvGrpSpPr>
            <p:grpSpPr>
              <a:xfrm rot="16200000">
                <a:off x="3981882" y="1964236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>
                <a:off x="3600496" y="1569720"/>
                <a:ext cx="4600110" cy="4625233"/>
                <a:chOff x="3600496" y="1569720"/>
                <a:chExt cx="4600110" cy="4625233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616526" y="1954530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A</a:t>
                  </a:r>
                  <a:endParaRPr lang="en-US" sz="240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616526" y="2374392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B</a:t>
                  </a:r>
                  <a:endParaRPr lang="en-US" sz="24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3630953" y="2794254"/>
                  <a:ext cx="3481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C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605305" y="3214116"/>
                  <a:ext cx="3738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D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3643778" y="3633978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E</a:t>
                  </a:r>
                  <a:endParaRPr lang="en-US" sz="2400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53396" y="4053840"/>
                  <a:ext cx="3257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F</a:t>
                  </a:r>
                  <a:endParaRPr lang="en-US" sz="24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3600496" y="4473702"/>
                  <a:ext cx="3786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G</a:t>
                  </a:r>
                  <a:endParaRPr lang="en-US" sz="24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602099" y="4893564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H</a:t>
                  </a:r>
                  <a:endParaRPr lang="en-US" sz="24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717516" y="5313426"/>
                  <a:ext cx="2616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I</a:t>
                  </a:r>
                  <a:endParaRPr lang="en-US" sz="2400" dirty="0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696676" y="5733288"/>
                  <a:ext cx="2824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J</a:t>
                  </a:r>
                  <a:endParaRPr lang="en-US" sz="2400" dirty="0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03139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</a:t>
                  </a:r>
                  <a:endParaRPr lang="en-US" sz="2400" dirty="0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44814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2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486489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3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5281636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4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569838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5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611512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6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653187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7</a:t>
                  </a: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694862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8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736536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/>
                    <a:t>9</a:t>
                  </a:r>
                  <a:endParaRPr lang="en-US" sz="2400" dirty="0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7704956" y="1569720"/>
                  <a:ext cx="495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10</a:t>
                  </a:r>
                  <a:endParaRPr lang="en-US" sz="2400" dirty="0"/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3966614" y="6140368"/>
              <a:ext cx="4218309" cy="461665"/>
              <a:chOff x="3966614" y="6140368"/>
              <a:chExt cx="4218309" cy="461665"/>
            </a:xfrm>
          </p:grpSpPr>
          <p:sp>
            <p:nvSpPr>
              <p:cNvPr id="58" name="Striped Right Arrow 57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Striped Right Arrow 58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5400000">
              <a:off x="6284690" y="3870924"/>
              <a:ext cx="4218309" cy="461665"/>
              <a:chOff x="3966614" y="6140368"/>
              <a:chExt cx="4218309" cy="461665"/>
            </a:xfrm>
          </p:grpSpPr>
          <p:sp>
            <p:nvSpPr>
              <p:cNvPr id="63" name="Striped Right Arrow 62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Striped Right Arrow 63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</p:grpSp>
      <p:cxnSp>
        <p:nvCxnSpPr>
          <p:cNvPr id="68" name="Straight Connector 67"/>
          <p:cNvCxnSpPr/>
          <p:nvPr/>
        </p:nvCxnSpPr>
        <p:spPr>
          <a:xfrm flipV="1">
            <a:off x="4397797" y="1350335"/>
            <a:ext cx="2183756" cy="105734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4816049" y="1387910"/>
            <a:ext cx="7287903" cy="102828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397797" y="2825935"/>
            <a:ext cx="2194389" cy="403206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816049" y="2825935"/>
            <a:ext cx="7287903" cy="399777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4396849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988516" y="1433630"/>
            <a:ext cx="701121" cy="17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50" y="1382074"/>
            <a:ext cx="5479517" cy="5475926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6" name="TextBox 75"/>
          <p:cNvSpPr txBox="1"/>
          <p:nvPr/>
        </p:nvSpPr>
        <p:spPr>
          <a:xfrm>
            <a:off x="7974950" y="141705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9186048" y="159210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916087" y="173918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3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730604" y="17977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638729" y="240602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5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283174" y="243535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203221" y="296707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627306" y="302112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601338" y="301376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9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755887" y="335276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10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696692" y="372074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781825" y="406373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328444" y="455717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13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858049" y="424891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14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538872" y="475192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15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754793" y="48461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16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644335" y="484912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766416" y="537977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18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669741" y="571558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19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107648" y="598361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20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83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00194" y="1565910"/>
            <a:ext cx="7391612" cy="5120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3600496" y="1569720"/>
            <a:ext cx="5024181" cy="5032313"/>
            <a:chOff x="3600496" y="1569720"/>
            <a:chExt cx="5024181" cy="5032313"/>
          </a:xfrm>
        </p:grpSpPr>
        <p:grpSp>
          <p:nvGrpSpPr>
            <p:cNvPr id="57" name="Group 56"/>
            <p:cNvGrpSpPr/>
            <p:nvPr/>
          </p:nvGrpSpPr>
          <p:grpSpPr>
            <a:xfrm>
              <a:off x="3600496" y="1569720"/>
              <a:ext cx="4600110" cy="4641191"/>
              <a:chOff x="3600496" y="1569720"/>
              <a:chExt cx="4600110" cy="464119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3979545" y="1978001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6" name="Straight Connector 5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/>
              <p:cNvGrpSpPr/>
              <p:nvPr/>
            </p:nvGrpSpPr>
            <p:grpSpPr>
              <a:xfrm rot="16200000">
                <a:off x="3981882" y="1964236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>
                <a:off x="3600496" y="1569720"/>
                <a:ext cx="4600110" cy="4625233"/>
                <a:chOff x="3600496" y="1569720"/>
                <a:chExt cx="4600110" cy="4625233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616526" y="1954530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A</a:t>
                  </a:r>
                  <a:endParaRPr lang="en-US" sz="240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616526" y="2374392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B</a:t>
                  </a:r>
                  <a:endParaRPr lang="en-US" sz="24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3630953" y="2794254"/>
                  <a:ext cx="3481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C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605305" y="3214116"/>
                  <a:ext cx="3738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D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3643778" y="3633978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E</a:t>
                  </a:r>
                  <a:endParaRPr lang="en-US" sz="2400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53396" y="4053840"/>
                  <a:ext cx="3257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F</a:t>
                  </a:r>
                  <a:endParaRPr lang="en-US" sz="24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3600496" y="4473702"/>
                  <a:ext cx="3786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G</a:t>
                  </a:r>
                  <a:endParaRPr lang="en-US" sz="24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602099" y="4893564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H</a:t>
                  </a:r>
                  <a:endParaRPr lang="en-US" sz="24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717516" y="5313426"/>
                  <a:ext cx="2616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I</a:t>
                  </a:r>
                  <a:endParaRPr lang="en-US" sz="2400" dirty="0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696676" y="5733288"/>
                  <a:ext cx="2824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J</a:t>
                  </a:r>
                  <a:endParaRPr lang="en-US" sz="2400" dirty="0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03139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</a:t>
                  </a:r>
                  <a:endParaRPr lang="en-US" sz="2400" dirty="0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44814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2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486489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3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5281636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4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569838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5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611512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6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653187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7</a:t>
                  </a: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694862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8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736536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/>
                    <a:t>9</a:t>
                  </a:r>
                  <a:endParaRPr lang="en-US" sz="2400" dirty="0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7704956" y="1569720"/>
                  <a:ext cx="495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10</a:t>
                  </a:r>
                  <a:endParaRPr lang="en-US" sz="2400" dirty="0"/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3966614" y="6140368"/>
              <a:ext cx="4218309" cy="461665"/>
              <a:chOff x="3966614" y="6140368"/>
              <a:chExt cx="4218309" cy="461665"/>
            </a:xfrm>
          </p:grpSpPr>
          <p:sp>
            <p:nvSpPr>
              <p:cNvPr id="58" name="Striped Right Arrow 57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Striped Right Arrow 58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5400000">
              <a:off x="6284690" y="3870924"/>
              <a:ext cx="4218309" cy="461665"/>
              <a:chOff x="3966614" y="6140368"/>
              <a:chExt cx="4218309" cy="461665"/>
            </a:xfrm>
          </p:grpSpPr>
          <p:sp>
            <p:nvSpPr>
              <p:cNvPr id="63" name="Striped Right Arrow 62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Striped Right Arrow 63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</p:grpSp>
      <p:cxnSp>
        <p:nvCxnSpPr>
          <p:cNvPr id="68" name="Straight Connector 67"/>
          <p:cNvCxnSpPr/>
          <p:nvPr/>
        </p:nvCxnSpPr>
        <p:spPr>
          <a:xfrm flipV="1">
            <a:off x="4397797" y="1350335"/>
            <a:ext cx="2183756" cy="105734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4816049" y="1387910"/>
            <a:ext cx="7287903" cy="102828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397797" y="2825935"/>
            <a:ext cx="2194389" cy="403206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816049" y="2825935"/>
            <a:ext cx="7287903" cy="399777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4396849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50" y="1382074"/>
            <a:ext cx="5479517" cy="5475926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6" name="Rectangle 95"/>
          <p:cNvSpPr/>
          <p:nvPr/>
        </p:nvSpPr>
        <p:spPr>
          <a:xfrm>
            <a:off x="49927" y="1387910"/>
            <a:ext cx="6459087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1034595" y="1622694"/>
            <a:ext cx="4658794" cy="4817086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7974950" y="141705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9186048" y="159210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916087" y="173918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3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0730604" y="17977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9638729" y="240602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5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283174" y="243535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1203221" y="296707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627306" y="302112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601338" y="301376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9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55887" y="335276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10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696692" y="372074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781825" y="406373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8328444" y="455717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13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858049" y="424891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14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538872" y="475192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15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0754793" y="48461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16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644335" y="484912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66416" y="537977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18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9669741" y="571558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19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107648" y="598361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20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83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00194" y="1565910"/>
            <a:ext cx="7391612" cy="5120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3600496" y="1569720"/>
            <a:ext cx="5024181" cy="5032313"/>
            <a:chOff x="3600496" y="1569720"/>
            <a:chExt cx="5024181" cy="5032313"/>
          </a:xfrm>
        </p:grpSpPr>
        <p:grpSp>
          <p:nvGrpSpPr>
            <p:cNvPr id="57" name="Group 56"/>
            <p:cNvGrpSpPr/>
            <p:nvPr/>
          </p:nvGrpSpPr>
          <p:grpSpPr>
            <a:xfrm>
              <a:off x="3600496" y="1569720"/>
              <a:ext cx="4600110" cy="4641191"/>
              <a:chOff x="3600496" y="1569720"/>
              <a:chExt cx="4600110" cy="464119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3979545" y="1978001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6" name="Straight Connector 5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/>
              <p:cNvGrpSpPr/>
              <p:nvPr/>
            </p:nvGrpSpPr>
            <p:grpSpPr>
              <a:xfrm rot="16200000">
                <a:off x="3981882" y="1964236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>
                <a:off x="3600496" y="1569720"/>
                <a:ext cx="4600110" cy="4625233"/>
                <a:chOff x="3600496" y="1569720"/>
                <a:chExt cx="4600110" cy="4625233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616526" y="1954530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A</a:t>
                  </a:r>
                  <a:endParaRPr lang="en-US" sz="240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616526" y="2374392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B</a:t>
                  </a:r>
                  <a:endParaRPr lang="en-US" sz="24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3630953" y="2794254"/>
                  <a:ext cx="3481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C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605305" y="3214116"/>
                  <a:ext cx="3738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D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3643778" y="3633978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E</a:t>
                  </a:r>
                  <a:endParaRPr lang="en-US" sz="2400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53396" y="4053840"/>
                  <a:ext cx="3257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F</a:t>
                  </a:r>
                  <a:endParaRPr lang="en-US" sz="24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3600496" y="4473702"/>
                  <a:ext cx="3786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G</a:t>
                  </a:r>
                  <a:endParaRPr lang="en-US" sz="24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602099" y="4893564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H</a:t>
                  </a:r>
                  <a:endParaRPr lang="en-US" sz="24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717516" y="5313426"/>
                  <a:ext cx="2616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I</a:t>
                  </a:r>
                  <a:endParaRPr lang="en-US" sz="2400" dirty="0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696676" y="5733288"/>
                  <a:ext cx="2824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J</a:t>
                  </a:r>
                  <a:endParaRPr lang="en-US" sz="2400" dirty="0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03139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</a:t>
                  </a:r>
                  <a:endParaRPr lang="en-US" sz="2400" dirty="0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44814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2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486489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3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5281636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4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569838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5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611512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6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653187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7</a:t>
                  </a: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694862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8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736536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/>
                    <a:t>9</a:t>
                  </a:r>
                  <a:endParaRPr lang="en-US" sz="2400" dirty="0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7704956" y="1569720"/>
                  <a:ext cx="495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10</a:t>
                  </a:r>
                  <a:endParaRPr lang="en-US" sz="2400" dirty="0"/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3966614" y="6140368"/>
              <a:ext cx="4218309" cy="461665"/>
              <a:chOff x="3966614" y="6140368"/>
              <a:chExt cx="4218309" cy="461665"/>
            </a:xfrm>
          </p:grpSpPr>
          <p:sp>
            <p:nvSpPr>
              <p:cNvPr id="58" name="Striped Right Arrow 57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Striped Right Arrow 58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5400000">
              <a:off x="6284690" y="3870924"/>
              <a:ext cx="4218309" cy="461665"/>
              <a:chOff x="3966614" y="6140368"/>
              <a:chExt cx="4218309" cy="461665"/>
            </a:xfrm>
          </p:grpSpPr>
          <p:sp>
            <p:nvSpPr>
              <p:cNvPr id="63" name="Striped Right Arrow 62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Striped Right Arrow 63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</p:grpSp>
      <p:cxnSp>
        <p:nvCxnSpPr>
          <p:cNvPr id="68" name="Straight Connector 67"/>
          <p:cNvCxnSpPr/>
          <p:nvPr/>
        </p:nvCxnSpPr>
        <p:spPr>
          <a:xfrm flipV="1">
            <a:off x="4397797" y="1350335"/>
            <a:ext cx="2183756" cy="105734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4816049" y="1387910"/>
            <a:ext cx="7287903" cy="102828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397797" y="2825935"/>
            <a:ext cx="2194389" cy="403206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816049" y="2825935"/>
            <a:ext cx="7287903" cy="399777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4396849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50" y="1382074"/>
            <a:ext cx="5479517" cy="5475926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6" name="Rectangle 95"/>
          <p:cNvSpPr/>
          <p:nvPr/>
        </p:nvSpPr>
        <p:spPr>
          <a:xfrm>
            <a:off x="49927" y="1387910"/>
            <a:ext cx="6459087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1034595" y="1622694"/>
            <a:ext cx="4658794" cy="4817086"/>
          </a:xfrm>
          <a:prstGeom prst="rect">
            <a:avLst/>
          </a:prstGeom>
        </p:spPr>
      </p:pic>
      <p:sp>
        <p:nvSpPr>
          <p:cNvPr id="98" name="Striped Right Arrow 97"/>
          <p:cNvSpPr/>
          <p:nvPr/>
        </p:nvSpPr>
        <p:spPr>
          <a:xfrm rot="8956943">
            <a:off x="3396386" y="1516529"/>
            <a:ext cx="516221" cy="255201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/>
          <p:cNvGrpSpPr/>
          <p:nvPr/>
        </p:nvGrpSpPr>
        <p:grpSpPr>
          <a:xfrm rot="6103793">
            <a:off x="-81436" y="3768689"/>
            <a:ext cx="5208232" cy="738232"/>
            <a:chOff x="1053296" y="3339465"/>
            <a:chExt cx="5347504" cy="757973"/>
          </a:xfrm>
        </p:grpSpPr>
        <p:sp>
          <p:nvSpPr>
            <p:cNvPr id="100" name="Rectangle 99"/>
            <p:cNvSpPr/>
            <p:nvPr/>
          </p:nvSpPr>
          <p:spPr>
            <a:xfrm>
              <a:off x="1053296" y="3339465"/>
              <a:ext cx="5347504" cy="757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1191883" y="3339465"/>
              <a:ext cx="5070331" cy="480060"/>
              <a:chOff x="1181326" y="3339465"/>
              <a:chExt cx="5070331" cy="48006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>
                <a:off x="202638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160385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118132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168836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77286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85737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4188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26583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135033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143484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151935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287144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244891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253342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261792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270243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278694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211089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219539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227990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236441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371650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329397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337848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346298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354749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363200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295595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304045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312496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320947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456156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413903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422354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430804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439255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447706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380101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388551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397002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405453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540662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498409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506860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515310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523761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532212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464607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473057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481508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489959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6251657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582915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591366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599816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608267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616718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549113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557563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566014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574465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Straight Connector 162"/>
          <p:cNvCxnSpPr/>
          <p:nvPr/>
        </p:nvCxnSpPr>
        <p:spPr>
          <a:xfrm>
            <a:off x="1418897" y="6006127"/>
            <a:ext cx="2092380" cy="445443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/>
          <p:nvPr/>
        </p:nvSpPr>
        <p:spPr>
          <a:xfrm rot="709381">
            <a:off x="2501417" y="6052593"/>
            <a:ext cx="192263" cy="192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7974950" y="141705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9186048" y="159210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6916087" y="173918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3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0730604" y="17977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9638729" y="240602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5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7283174" y="243535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11203221" y="296707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8627306" y="302112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9601338" y="301376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9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6755887" y="335276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10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7696692" y="372074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9781825" y="406373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8328444" y="455717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13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858049" y="424891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14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9538872" y="475192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15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10754793" y="48461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16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6644335" y="484912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8766416" y="537977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18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9669741" y="571558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19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7107648" y="598361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20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9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00194" y="1565910"/>
            <a:ext cx="7391612" cy="5120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3600496" y="1569720"/>
            <a:ext cx="5024181" cy="5032313"/>
            <a:chOff x="3600496" y="1569720"/>
            <a:chExt cx="5024181" cy="5032313"/>
          </a:xfrm>
        </p:grpSpPr>
        <p:grpSp>
          <p:nvGrpSpPr>
            <p:cNvPr id="57" name="Group 56"/>
            <p:cNvGrpSpPr/>
            <p:nvPr/>
          </p:nvGrpSpPr>
          <p:grpSpPr>
            <a:xfrm>
              <a:off x="3600496" y="1569720"/>
              <a:ext cx="4600110" cy="4641191"/>
              <a:chOff x="3600496" y="1569720"/>
              <a:chExt cx="4600110" cy="464119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3979545" y="1978001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6" name="Straight Connector 5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/>
              <p:cNvGrpSpPr/>
              <p:nvPr/>
            </p:nvGrpSpPr>
            <p:grpSpPr>
              <a:xfrm rot="16200000">
                <a:off x="3981882" y="1964236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>
                <a:off x="3600496" y="1569720"/>
                <a:ext cx="4600110" cy="4625233"/>
                <a:chOff x="3600496" y="1569720"/>
                <a:chExt cx="4600110" cy="4625233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616526" y="1954530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A</a:t>
                  </a:r>
                  <a:endParaRPr lang="en-US" sz="240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616526" y="2374392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B</a:t>
                  </a:r>
                  <a:endParaRPr lang="en-US" sz="24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3630953" y="2794254"/>
                  <a:ext cx="3481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C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605305" y="3214116"/>
                  <a:ext cx="3738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D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3643778" y="3633978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E</a:t>
                  </a:r>
                  <a:endParaRPr lang="en-US" sz="2400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53396" y="4053840"/>
                  <a:ext cx="3257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F</a:t>
                  </a:r>
                  <a:endParaRPr lang="en-US" sz="24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3600496" y="4473702"/>
                  <a:ext cx="3786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G</a:t>
                  </a:r>
                  <a:endParaRPr lang="en-US" sz="24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602099" y="4893564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H</a:t>
                  </a:r>
                  <a:endParaRPr lang="en-US" sz="24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717516" y="5313426"/>
                  <a:ext cx="2616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I</a:t>
                  </a:r>
                  <a:endParaRPr lang="en-US" sz="2400" dirty="0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696676" y="5733288"/>
                  <a:ext cx="2824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J</a:t>
                  </a:r>
                  <a:endParaRPr lang="en-US" sz="2400" dirty="0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03139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</a:t>
                  </a:r>
                  <a:endParaRPr lang="en-US" sz="2400" dirty="0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44814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2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486489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3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5281636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4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569838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5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611512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6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653187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7</a:t>
                  </a: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694862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8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736536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/>
                    <a:t>9</a:t>
                  </a:r>
                  <a:endParaRPr lang="en-US" sz="2400" dirty="0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7704956" y="1569720"/>
                  <a:ext cx="495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10</a:t>
                  </a:r>
                  <a:endParaRPr lang="en-US" sz="2400" dirty="0"/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3966614" y="6140368"/>
              <a:ext cx="4218309" cy="461665"/>
              <a:chOff x="3966614" y="6140368"/>
              <a:chExt cx="4218309" cy="461665"/>
            </a:xfrm>
          </p:grpSpPr>
          <p:sp>
            <p:nvSpPr>
              <p:cNvPr id="58" name="Striped Right Arrow 57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Striped Right Arrow 58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5400000">
              <a:off x="6284690" y="3870924"/>
              <a:ext cx="4218309" cy="461665"/>
              <a:chOff x="3966614" y="6140368"/>
              <a:chExt cx="4218309" cy="461665"/>
            </a:xfrm>
          </p:grpSpPr>
          <p:sp>
            <p:nvSpPr>
              <p:cNvPr id="63" name="Striped Right Arrow 62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Striped Right Arrow 63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</p:grpSp>
      <p:cxnSp>
        <p:nvCxnSpPr>
          <p:cNvPr id="68" name="Straight Connector 67"/>
          <p:cNvCxnSpPr/>
          <p:nvPr/>
        </p:nvCxnSpPr>
        <p:spPr>
          <a:xfrm flipV="1">
            <a:off x="4397797" y="1350335"/>
            <a:ext cx="2183756" cy="105734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4816049" y="1387910"/>
            <a:ext cx="7287903" cy="102828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397797" y="2825935"/>
            <a:ext cx="2194389" cy="403206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816049" y="2825935"/>
            <a:ext cx="7287903" cy="399777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4396849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988516" y="1433630"/>
            <a:ext cx="701121" cy="17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50" y="1382074"/>
            <a:ext cx="5479517" cy="5475926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3" name="Rectangle 72"/>
          <p:cNvSpPr/>
          <p:nvPr/>
        </p:nvSpPr>
        <p:spPr>
          <a:xfrm>
            <a:off x="6988516" y="1433630"/>
            <a:ext cx="701121" cy="17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964857" y="156591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899508" y="154957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382840" y="147337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3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666809" y="175522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129445" y="269310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5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601072" y="240345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203221" y="333921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57995" y="331883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569980" y="300313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9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382129" y="307632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10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696692" y="372074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781825" y="406373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839885" y="428072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13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293444" y="444030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14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528239" y="472002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15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754793" y="48461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16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644335" y="484912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065207" y="5975200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18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670280" y="540724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19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648830" y="608994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20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9927" y="1387910"/>
            <a:ext cx="6459087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1034595" y="1622694"/>
            <a:ext cx="4658794" cy="4817086"/>
          </a:xfrm>
          <a:prstGeom prst="rect">
            <a:avLst/>
          </a:prstGeom>
        </p:spPr>
      </p:pic>
      <p:sp>
        <p:nvSpPr>
          <p:cNvPr id="98" name="Striped Right Arrow 97"/>
          <p:cNvSpPr/>
          <p:nvPr/>
        </p:nvSpPr>
        <p:spPr>
          <a:xfrm rot="8956943">
            <a:off x="3396386" y="1516529"/>
            <a:ext cx="516221" cy="255201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/>
          <p:cNvGrpSpPr/>
          <p:nvPr/>
        </p:nvGrpSpPr>
        <p:grpSpPr>
          <a:xfrm rot="6103793">
            <a:off x="-81436" y="3768689"/>
            <a:ext cx="5208232" cy="738232"/>
            <a:chOff x="1053296" y="3339465"/>
            <a:chExt cx="5347504" cy="757973"/>
          </a:xfrm>
        </p:grpSpPr>
        <p:sp>
          <p:nvSpPr>
            <p:cNvPr id="100" name="Rectangle 99"/>
            <p:cNvSpPr/>
            <p:nvPr/>
          </p:nvSpPr>
          <p:spPr>
            <a:xfrm>
              <a:off x="1053296" y="3339465"/>
              <a:ext cx="5347504" cy="757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1191883" y="3339465"/>
              <a:ext cx="5070331" cy="480060"/>
              <a:chOff x="1181326" y="3339465"/>
              <a:chExt cx="5070331" cy="48006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>
                <a:off x="202638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160385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118132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168836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77286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85737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4188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26583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135033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143484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151935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287144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244891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253342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261792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270243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278694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211089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219539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227990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236441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371650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329397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337848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346298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354749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363200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295595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304045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312496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320947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456156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413903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422354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430804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439255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447706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380101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388551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397002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405453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540662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498409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506860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515310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523761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532212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464607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473057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481508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489959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6251657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582915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591366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599816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608267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616718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549113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557563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566014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574465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Straight Connector 162"/>
          <p:cNvCxnSpPr/>
          <p:nvPr/>
        </p:nvCxnSpPr>
        <p:spPr>
          <a:xfrm>
            <a:off x="1418897" y="6006127"/>
            <a:ext cx="2092380" cy="445443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/>
          <p:nvPr/>
        </p:nvSpPr>
        <p:spPr>
          <a:xfrm rot="709381">
            <a:off x="2501417" y="6052593"/>
            <a:ext cx="192263" cy="192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667056" y="1391693"/>
            <a:ext cx="5428105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6802877" y="1462067"/>
            <a:ext cx="51368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Measure ammonites 4 and 17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Units of ruler are mm</a:t>
            </a:r>
          </a:p>
          <a:p>
            <a:pPr marL="342900" indent="-342900">
              <a:buAutoNum type="arabicPeriod"/>
            </a:pPr>
            <a:r>
              <a:rPr lang="en-US" sz="2800" dirty="0"/>
              <a:t>B</a:t>
            </a:r>
            <a:r>
              <a:rPr lang="en-US" sz="2800" dirty="0" smtClean="0"/>
              <a:t>in your data (for a histogram):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51-75 mm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76-100 mm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101-125 mm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126-150 mm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151-175 mm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176-200 mm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201-225 mm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226-250 mm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251-275 mm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212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13407" y="3487481"/>
            <a:ext cx="6765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[Histogram of class measurements in R]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3206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Estimating the population mean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44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Estimating the population mean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39413" y="1542815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18333" y="2878554"/>
            <a:ext cx="6282465" cy="322103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211221" y="1961729"/>
            <a:ext cx="4096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All current undergraduates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608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Estimating the population mean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39413" y="1542815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51422" y="1542815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Sample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18333" y="2878554"/>
            <a:ext cx="6282465" cy="32210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22431" r="48105" b="14667"/>
          <a:stretch/>
        </p:blipFill>
        <p:spPr>
          <a:xfrm>
            <a:off x="7267790" y="2738471"/>
            <a:ext cx="3851213" cy="34471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211221" y="1961729"/>
            <a:ext cx="40966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All current undergraduates</a:t>
            </a:r>
          </a:p>
          <a:p>
            <a:pPr algn="ctr"/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8422996" y="1961729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This class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96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Variable types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45953" y="1762304"/>
            <a:ext cx="4906666" cy="1204170"/>
            <a:chOff x="445953" y="1762304"/>
            <a:chExt cx="4906666" cy="1204170"/>
          </a:xfrm>
        </p:grpSpPr>
        <p:sp>
          <p:nvSpPr>
            <p:cNvPr id="8" name="TextBox 7"/>
            <p:cNvSpPr txBox="1"/>
            <p:nvPr/>
          </p:nvSpPr>
          <p:spPr>
            <a:xfrm>
              <a:off x="445953" y="1762304"/>
              <a:ext cx="19527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Univariate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9259" y="2443254"/>
              <a:ext cx="45433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A single type of measurement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696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Estimating the population mean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39414" y="1542815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51423" y="1542815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Sample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18333" y="2878554"/>
            <a:ext cx="6282465" cy="32210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22431" r="48105" b="14667"/>
          <a:stretch/>
        </p:blipFill>
        <p:spPr>
          <a:xfrm>
            <a:off x="7267790" y="2738471"/>
            <a:ext cx="3851213" cy="344718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3259565" y="2509420"/>
            <a:ext cx="1" cy="3676231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53685" y="2376522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smtClean="0">
                <a:solidFill>
                  <a:srgbClr val="0432FF"/>
                </a:solidFill>
              </a:rPr>
              <a:t>μ</a:t>
            </a:r>
            <a:endParaRPr lang="en-US" sz="3200" i="1" dirty="0">
              <a:solidFill>
                <a:srgbClr val="0432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221" y="1961729"/>
            <a:ext cx="4096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All current undergraduates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8422996" y="1961729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This class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569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Estimating the population mean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39414" y="1542815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51423" y="1542815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Sample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18333" y="2878554"/>
            <a:ext cx="6282465" cy="32210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22431" r="48105" b="14667"/>
          <a:stretch/>
        </p:blipFill>
        <p:spPr>
          <a:xfrm>
            <a:off x="7267790" y="2738471"/>
            <a:ext cx="3851213" cy="344718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3259565" y="2509420"/>
            <a:ext cx="1" cy="3676231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53685" y="2376522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smtClean="0">
                <a:solidFill>
                  <a:srgbClr val="0432FF"/>
                </a:solidFill>
              </a:rPr>
              <a:t>μ</a:t>
            </a:r>
            <a:endParaRPr lang="en-US" sz="3200" i="1" dirty="0">
              <a:solidFill>
                <a:srgbClr val="0432FF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9406269" y="2509420"/>
            <a:ext cx="1" cy="3676231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010422" y="237652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2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422" y="2376522"/>
                <a:ext cx="323422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211221" y="1961729"/>
            <a:ext cx="4096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All current undergraduates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8422996" y="1961729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This class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895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Estimating the population mean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39413" y="1542815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51423" y="1542815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Sample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18333" y="2878554"/>
            <a:ext cx="6282465" cy="32210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22431" r="48105" b="14667"/>
          <a:stretch/>
        </p:blipFill>
        <p:spPr>
          <a:xfrm>
            <a:off x="7267790" y="2738471"/>
            <a:ext cx="3851213" cy="344718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3259565" y="2509420"/>
            <a:ext cx="1" cy="3676231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53685" y="2376522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smtClean="0">
                <a:solidFill>
                  <a:srgbClr val="0432FF"/>
                </a:solidFill>
              </a:rPr>
              <a:t>μ</a:t>
            </a:r>
            <a:endParaRPr lang="en-US" sz="3200" i="1" dirty="0">
              <a:solidFill>
                <a:srgbClr val="0432FF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9406269" y="2509420"/>
            <a:ext cx="1" cy="3676231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010422" y="237652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2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422" y="2376522"/>
                <a:ext cx="323422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126921" y="3311681"/>
                <a:ext cx="1938159" cy="115038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𝑡</m:t>
                      </m:r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barPr>
                            <m:e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bar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type m:val="lin"/>
                              <m:ctrlP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921" y="3311681"/>
                <a:ext cx="1938159" cy="115038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1211223" y="1961729"/>
            <a:ext cx="4096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All c</a:t>
            </a:r>
            <a:r>
              <a:rPr lang="en-US" sz="2800" dirty="0" smtClean="0"/>
              <a:t>urrent undergraduates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422996" y="1961729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This class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5082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Estimating the population mean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t="14574" r="5459" b="13334"/>
          <a:stretch/>
        </p:blipFill>
        <p:spPr>
          <a:xfrm>
            <a:off x="1364512" y="1650196"/>
            <a:ext cx="9462977" cy="49441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9844" y="1533409"/>
            <a:ext cx="3613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2500"/>
                </a:solidFill>
              </a:rPr>
              <a:t>t</a:t>
            </a:r>
            <a:r>
              <a:rPr lang="en-US" sz="3200" b="1" dirty="0" smtClean="0">
                <a:solidFill>
                  <a:srgbClr val="FF2500"/>
                </a:solidFill>
              </a:rPr>
              <a:t>-distribution (n = 2)</a:t>
            </a:r>
            <a:endParaRPr lang="en-US" sz="3200" b="1" dirty="0">
              <a:solidFill>
                <a:srgbClr val="FF25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9844" y="2222890"/>
            <a:ext cx="3613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A435F1"/>
                </a:solidFill>
              </a:rPr>
              <a:t>t</a:t>
            </a:r>
            <a:r>
              <a:rPr lang="en-US" sz="3200" b="1" dirty="0" smtClean="0">
                <a:solidFill>
                  <a:srgbClr val="A435F1"/>
                </a:solidFill>
              </a:rPr>
              <a:t>-distribution (n = 6)</a:t>
            </a:r>
            <a:endParaRPr lang="en-US" sz="3200" b="1" dirty="0">
              <a:solidFill>
                <a:srgbClr val="A435F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9844" y="2912371"/>
            <a:ext cx="3822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0432FF"/>
                </a:solidFill>
              </a:rPr>
              <a:t>t</a:t>
            </a:r>
            <a:r>
              <a:rPr lang="en-US" sz="3200" b="1" dirty="0" smtClean="0">
                <a:solidFill>
                  <a:srgbClr val="0432FF"/>
                </a:solidFill>
              </a:rPr>
              <a:t>-distribution (n </a:t>
            </a:r>
            <a:r>
              <a:rPr lang="en-US" sz="3200" b="1" smtClean="0">
                <a:solidFill>
                  <a:srgbClr val="0432FF"/>
                </a:solidFill>
              </a:rPr>
              <a:t>= 11)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63407" y="1533409"/>
            <a:ext cx="3527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Normal distribution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1627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Estimating the population mean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5953" y="1762304"/>
            <a:ext cx="320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One sample t-test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75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Estimating the population mean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5953" y="1762304"/>
            <a:ext cx="320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One sample t-test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9259" y="2443254"/>
            <a:ext cx="8723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Probability a </a:t>
            </a:r>
            <a:r>
              <a:rPr lang="en-US" sz="2800" dirty="0" err="1" smtClean="0"/>
              <a:t>hypothesised</a:t>
            </a:r>
            <a:r>
              <a:rPr lang="en-US" sz="2800" dirty="0" smtClean="0"/>
              <a:t> population mean (mu) is correct</a:t>
            </a:r>
            <a:endParaRPr lang="en-US" sz="2800" dirty="0"/>
          </a:p>
        </p:txBody>
      </p:sp>
      <p:grpSp>
        <p:nvGrpSpPr>
          <p:cNvPr id="9" name="Group 8"/>
          <p:cNvGrpSpPr/>
          <p:nvPr/>
        </p:nvGrpSpPr>
        <p:grpSpPr>
          <a:xfrm>
            <a:off x="916489" y="3134377"/>
            <a:ext cx="8055977" cy="830997"/>
            <a:chOff x="916489" y="3248837"/>
            <a:chExt cx="8055977" cy="830997"/>
          </a:xfrm>
        </p:grpSpPr>
        <p:sp>
          <p:nvSpPr>
            <p:cNvPr id="7" name="TextBox 6"/>
            <p:cNvSpPr txBox="1"/>
            <p:nvPr/>
          </p:nvSpPr>
          <p:spPr>
            <a:xfrm>
              <a:off x="1967023" y="3248837"/>
              <a:ext cx="7005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t.test</a:t>
              </a:r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, mu = 72)$</a:t>
              </a:r>
              <a:r>
                <a:rPr lang="en-US" sz="2400" dirty="0" err="1" smtClean="0">
                  <a:latin typeface="Courier" charset="0"/>
                  <a:ea typeface="Courier" charset="0"/>
                  <a:cs typeface="Courier" charset="0"/>
                </a:rPr>
                <a:t>p.value</a:t>
              </a:r>
              <a:endParaRPr lang="en-US" sz="2400" dirty="0" smtClean="0">
                <a:latin typeface="Courier" charset="0"/>
                <a:ea typeface="Courier" charset="0"/>
                <a:cs typeface="Courier" charset="0"/>
              </a:endParaRPr>
            </a:p>
            <a:p>
              <a:pPr algn="ctr"/>
              <a:r>
                <a:rPr lang="nb-NO" sz="24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0.0001833178</a:t>
              </a:r>
              <a:endPara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89" y="3304593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411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Estimating the population mean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5953" y="1762304"/>
            <a:ext cx="320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One sample t-test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9259" y="2443254"/>
            <a:ext cx="8723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Probability a </a:t>
            </a:r>
            <a:r>
              <a:rPr lang="en-US" sz="2800" dirty="0" err="1" smtClean="0"/>
              <a:t>hypothesised</a:t>
            </a:r>
            <a:r>
              <a:rPr lang="en-US" sz="2800" dirty="0" smtClean="0"/>
              <a:t> population mean (mu) is correct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809259" y="4438104"/>
            <a:ext cx="1066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Range of values we can be N% confident population mean falls between</a:t>
            </a:r>
            <a:endParaRPr lang="en-US" sz="2800" dirty="0"/>
          </a:p>
        </p:txBody>
      </p:sp>
      <p:grpSp>
        <p:nvGrpSpPr>
          <p:cNvPr id="9" name="Group 8"/>
          <p:cNvGrpSpPr/>
          <p:nvPr/>
        </p:nvGrpSpPr>
        <p:grpSpPr>
          <a:xfrm>
            <a:off x="916489" y="3134377"/>
            <a:ext cx="8055977" cy="830997"/>
            <a:chOff x="916489" y="3248837"/>
            <a:chExt cx="8055977" cy="830997"/>
          </a:xfrm>
        </p:grpSpPr>
        <p:sp>
          <p:nvSpPr>
            <p:cNvPr id="7" name="TextBox 6"/>
            <p:cNvSpPr txBox="1"/>
            <p:nvPr/>
          </p:nvSpPr>
          <p:spPr>
            <a:xfrm>
              <a:off x="1967023" y="3248837"/>
              <a:ext cx="7005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t.test</a:t>
              </a:r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, mu = 72)$</a:t>
              </a:r>
              <a:r>
                <a:rPr lang="en-US" sz="2400" dirty="0" err="1" smtClean="0">
                  <a:latin typeface="Courier" charset="0"/>
                  <a:ea typeface="Courier" charset="0"/>
                  <a:cs typeface="Courier" charset="0"/>
                </a:rPr>
                <a:t>p.value</a:t>
              </a:r>
              <a:endParaRPr lang="en-US" sz="2400" dirty="0" smtClean="0">
                <a:latin typeface="Courier" charset="0"/>
                <a:ea typeface="Courier" charset="0"/>
                <a:cs typeface="Courier" charset="0"/>
              </a:endParaRPr>
            </a:p>
            <a:p>
              <a:pPr algn="ctr"/>
              <a:r>
                <a:rPr lang="nb-NO" sz="24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0.0001833178</a:t>
              </a:r>
              <a:endPara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89" y="3304593"/>
              <a:ext cx="928532" cy="719484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916489" y="5129227"/>
            <a:ext cx="11005503" cy="830997"/>
            <a:chOff x="916489" y="5283098"/>
            <a:chExt cx="11005503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967023" y="5283098"/>
              <a:ext cx="99549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t.test</a:t>
              </a:r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conf.level</a:t>
              </a:r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 = 0.99)$</a:t>
              </a:r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conf.int</a:t>
              </a:r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[1:2</a:t>
              </a:r>
              <a:r>
                <a:rPr lang="en-US" sz="2400" dirty="0" smtClean="0">
                  <a:latin typeface="Courier" charset="0"/>
                  <a:ea typeface="Courier" charset="0"/>
                  <a:cs typeface="Courier" charset="0"/>
                </a:rPr>
                <a:t>]</a:t>
              </a:r>
            </a:p>
            <a:p>
              <a:pPr algn="ctr"/>
              <a:r>
                <a:rPr lang="nb-NO" sz="24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65.53648 70.50898</a:t>
              </a:r>
              <a:endPara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89" y="5338854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86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64942" y="4315920"/>
            <a:ext cx="3897988" cy="2326032"/>
            <a:chOff x="879878" y="4315920"/>
            <a:chExt cx="3897988" cy="232603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4" t="22431" r="48105" b="14667"/>
            <a:stretch/>
          </p:blipFill>
          <p:spPr>
            <a:xfrm>
              <a:off x="879878" y="4315920"/>
              <a:ext cx="2598659" cy="232603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4" t="22431" r="48105" b="14667"/>
            <a:stretch/>
          </p:blipFill>
          <p:spPr>
            <a:xfrm flipH="1">
              <a:off x="2179207" y="4315920"/>
              <a:ext cx="2598659" cy="2326032"/>
            </a:xfrm>
            <a:prstGeom prst="rect">
              <a:avLst/>
            </a:prstGeom>
            <a:effectLst/>
          </p:spPr>
        </p:pic>
      </p:grpSp>
      <p:grpSp>
        <p:nvGrpSpPr>
          <p:cNvPr id="10" name="Group 9"/>
          <p:cNvGrpSpPr/>
          <p:nvPr/>
        </p:nvGrpSpPr>
        <p:grpSpPr>
          <a:xfrm>
            <a:off x="2315449" y="3549073"/>
            <a:ext cx="1196975" cy="584792"/>
            <a:chOff x="2179207" y="3549073"/>
            <a:chExt cx="1196975" cy="584792"/>
          </a:xfrm>
        </p:grpSpPr>
        <p:sp>
          <p:nvSpPr>
            <p:cNvPr id="2" name="Down Arrow 1"/>
            <p:cNvSpPr/>
            <p:nvPr/>
          </p:nvSpPr>
          <p:spPr>
            <a:xfrm rot="751699">
              <a:off x="2179207" y="3549074"/>
              <a:ext cx="289663" cy="584791"/>
            </a:xfrm>
            <a:prstGeom prst="downArrow">
              <a:avLst/>
            </a:prstGeom>
            <a:solidFill>
              <a:srgbClr val="BE7F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wn Arrow 17"/>
            <p:cNvSpPr/>
            <p:nvPr/>
          </p:nvSpPr>
          <p:spPr>
            <a:xfrm rot="20915498">
              <a:off x="3086519" y="3549073"/>
              <a:ext cx="289663" cy="584791"/>
            </a:xfrm>
            <a:prstGeom prst="downArrow">
              <a:avLst/>
            </a:prstGeom>
            <a:solidFill>
              <a:srgbClr val="B7C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233993" y="1708196"/>
            <a:ext cx="3359886" cy="172262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233993" y="1524800"/>
            <a:ext cx="3359886" cy="172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4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233993" y="1708196"/>
            <a:ext cx="3359886" cy="17226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233993" y="1524800"/>
            <a:ext cx="3359886" cy="17226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64942" y="4315920"/>
            <a:ext cx="3897988" cy="2326032"/>
            <a:chOff x="879878" y="4315920"/>
            <a:chExt cx="3897988" cy="232603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4" t="22431" r="48105" b="14667"/>
            <a:stretch/>
          </p:blipFill>
          <p:spPr>
            <a:xfrm>
              <a:off x="879878" y="4315920"/>
              <a:ext cx="2598659" cy="232603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4" t="22431" r="48105" b="14667"/>
            <a:stretch/>
          </p:blipFill>
          <p:spPr>
            <a:xfrm flipH="1">
              <a:off x="2179207" y="4315920"/>
              <a:ext cx="2598659" cy="2326032"/>
            </a:xfrm>
            <a:prstGeom prst="rect">
              <a:avLst/>
            </a:prstGeom>
            <a:effectLst/>
          </p:spPr>
        </p:pic>
      </p:grpSp>
      <p:grpSp>
        <p:nvGrpSpPr>
          <p:cNvPr id="10" name="Group 9"/>
          <p:cNvGrpSpPr/>
          <p:nvPr/>
        </p:nvGrpSpPr>
        <p:grpSpPr>
          <a:xfrm>
            <a:off x="2315449" y="3549073"/>
            <a:ext cx="1196975" cy="584792"/>
            <a:chOff x="2179207" y="3549073"/>
            <a:chExt cx="1196975" cy="584792"/>
          </a:xfrm>
        </p:grpSpPr>
        <p:sp>
          <p:nvSpPr>
            <p:cNvPr id="2" name="Down Arrow 1"/>
            <p:cNvSpPr/>
            <p:nvPr/>
          </p:nvSpPr>
          <p:spPr>
            <a:xfrm rot="751699">
              <a:off x="2179207" y="3549074"/>
              <a:ext cx="289663" cy="584791"/>
            </a:xfrm>
            <a:prstGeom prst="downArrow">
              <a:avLst/>
            </a:prstGeom>
            <a:solidFill>
              <a:srgbClr val="BE7F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wn Arrow 17"/>
            <p:cNvSpPr/>
            <p:nvPr/>
          </p:nvSpPr>
          <p:spPr>
            <a:xfrm rot="20915498">
              <a:off x="3086519" y="3549073"/>
              <a:ext cx="289663" cy="584791"/>
            </a:xfrm>
            <a:prstGeom prst="downArrow">
              <a:avLst/>
            </a:prstGeom>
            <a:solidFill>
              <a:srgbClr val="B7C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6736745" y="1644398"/>
            <a:ext cx="3359886" cy="17226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22431" r="48105" b="14667"/>
          <a:stretch/>
        </p:blipFill>
        <p:spPr>
          <a:xfrm>
            <a:off x="7117359" y="4315920"/>
            <a:ext cx="2598659" cy="2326032"/>
          </a:xfrm>
          <a:prstGeom prst="rect">
            <a:avLst/>
          </a:prstGeom>
        </p:spPr>
      </p:pic>
      <p:sp>
        <p:nvSpPr>
          <p:cNvPr id="30" name="Down Arrow 29"/>
          <p:cNvSpPr/>
          <p:nvPr/>
        </p:nvSpPr>
        <p:spPr>
          <a:xfrm>
            <a:off x="8271857" y="3549074"/>
            <a:ext cx="289663" cy="584791"/>
          </a:xfrm>
          <a:prstGeom prst="downArrow">
            <a:avLst/>
          </a:prstGeom>
          <a:solidFill>
            <a:srgbClr val="BE7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22431" r="48105" b="14667"/>
          <a:stretch/>
        </p:blipFill>
        <p:spPr>
          <a:xfrm flipH="1">
            <a:off x="8410999" y="4315920"/>
            <a:ext cx="2598659" cy="2326032"/>
          </a:xfrm>
          <a:prstGeom prst="rect">
            <a:avLst/>
          </a:prstGeom>
          <a:effectLst/>
        </p:spPr>
      </p:pic>
      <p:sp>
        <p:nvSpPr>
          <p:cNvPr id="31" name="Down Arrow 30"/>
          <p:cNvSpPr/>
          <p:nvPr/>
        </p:nvSpPr>
        <p:spPr>
          <a:xfrm>
            <a:off x="9565497" y="3549073"/>
            <a:ext cx="289663" cy="584791"/>
          </a:xfrm>
          <a:prstGeom prst="downArrow">
            <a:avLst/>
          </a:prstGeom>
          <a:solidFill>
            <a:srgbClr val="B7C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8030385" y="1652396"/>
            <a:ext cx="3359886" cy="172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3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Variable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types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45953" y="1762304"/>
            <a:ext cx="4906666" cy="1204170"/>
            <a:chOff x="445953" y="1762304"/>
            <a:chExt cx="4906666" cy="1204170"/>
          </a:xfrm>
        </p:grpSpPr>
        <p:sp>
          <p:nvSpPr>
            <p:cNvPr id="8" name="TextBox 7"/>
            <p:cNvSpPr txBox="1"/>
            <p:nvPr/>
          </p:nvSpPr>
          <p:spPr>
            <a:xfrm>
              <a:off x="445953" y="1762304"/>
              <a:ext cx="19527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Univariate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9259" y="2443254"/>
              <a:ext cx="45433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A single type of measurement</a:t>
              </a:r>
              <a:endParaRPr lang="en-US" sz="28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5953" y="3470072"/>
            <a:ext cx="4520021" cy="1204170"/>
            <a:chOff x="445953" y="3489949"/>
            <a:chExt cx="4520021" cy="1204170"/>
          </a:xfrm>
        </p:grpSpPr>
        <p:sp>
          <p:nvSpPr>
            <p:cNvPr id="9" name="TextBox 8"/>
            <p:cNvSpPr txBox="1"/>
            <p:nvPr/>
          </p:nvSpPr>
          <p:spPr>
            <a:xfrm>
              <a:off x="445953" y="3489949"/>
              <a:ext cx="16962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Bivariate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9259" y="4170899"/>
              <a:ext cx="41567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Two types of measurement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201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1" t="24341" r="4173"/>
          <a:stretch/>
        </p:blipFill>
        <p:spPr>
          <a:xfrm>
            <a:off x="254404" y="1685928"/>
            <a:ext cx="5922340" cy="4902530"/>
          </a:xfrm>
          <a:prstGeom prst="round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476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72" b="12558"/>
          <a:stretch/>
        </p:blipFill>
        <p:spPr>
          <a:xfrm>
            <a:off x="6607602" y="1685928"/>
            <a:ext cx="5329994" cy="490253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1" t="24341" r="4173"/>
          <a:stretch/>
        </p:blipFill>
        <p:spPr>
          <a:xfrm>
            <a:off x="254404" y="1685928"/>
            <a:ext cx="5922340" cy="4902530"/>
          </a:xfrm>
          <a:prstGeom prst="round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64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72" b="12558"/>
          <a:stretch/>
        </p:blipFill>
        <p:spPr>
          <a:xfrm>
            <a:off x="6607602" y="1685928"/>
            <a:ext cx="5329994" cy="490253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1" t="24341" r="4173"/>
          <a:stretch/>
        </p:blipFill>
        <p:spPr>
          <a:xfrm>
            <a:off x="254404" y="1685928"/>
            <a:ext cx="5922340" cy="490253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2275253" y="2381692"/>
            <a:ext cx="173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This class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128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72" b="12558"/>
          <a:stretch/>
        </p:blipFill>
        <p:spPr>
          <a:xfrm>
            <a:off x="6607602" y="1685928"/>
            <a:ext cx="5329994" cy="490253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1" t="24341" r="4173"/>
          <a:stretch/>
        </p:blipFill>
        <p:spPr>
          <a:xfrm>
            <a:off x="254404" y="1685928"/>
            <a:ext cx="5922340" cy="490253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2275253" y="2381692"/>
            <a:ext cx="173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This class</a:t>
            </a:r>
            <a:endParaRPr lang="en-US" sz="3200" dirty="0"/>
          </a:p>
        </p:txBody>
      </p:sp>
      <p:grpSp>
        <p:nvGrpSpPr>
          <p:cNvPr id="9" name="Group 8"/>
          <p:cNvGrpSpPr/>
          <p:nvPr/>
        </p:nvGrpSpPr>
        <p:grpSpPr>
          <a:xfrm>
            <a:off x="7602964" y="1923111"/>
            <a:ext cx="3339271" cy="4428164"/>
            <a:chOff x="7709729" y="1935124"/>
            <a:chExt cx="3339271" cy="442816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6022" y="1935124"/>
              <a:ext cx="3266684" cy="21777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9729" y="4253021"/>
              <a:ext cx="3339271" cy="2110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13178" r="3715" b="1550"/>
          <a:stretch/>
        </p:blipFill>
        <p:spPr>
          <a:xfrm>
            <a:off x="1593112" y="1392149"/>
            <a:ext cx="9005777" cy="53722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787" y="1437538"/>
            <a:ext cx="173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432FF"/>
                </a:solidFill>
              </a:rPr>
              <a:t>This class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787" y="1989217"/>
            <a:ext cx="192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Bulls + Sky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85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13178" r="3715" b="1550"/>
          <a:stretch/>
        </p:blipFill>
        <p:spPr>
          <a:xfrm>
            <a:off x="1593112" y="1392149"/>
            <a:ext cx="9005777" cy="53722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787" y="1437538"/>
            <a:ext cx="173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432FF"/>
                </a:solidFill>
              </a:rPr>
              <a:t>This class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787" y="1989217"/>
            <a:ext cx="192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Bulls + Sky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9" name="Straight Connector 8"/>
          <p:cNvCxnSpPr>
            <a:stCxn id="9" idx="0"/>
          </p:cNvCxnSpPr>
          <p:nvPr/>
        </p:nvCxnSpPr>
        <p:spPr>
          <a:xfrm flipH="1">
            <a:off x="4575545" y="1437539"/>
            <a:ext cx="1" cy="4463531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60227" y="1437538"/>
                <a:ext cx="97392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𝐺𝑒𝑜𝑙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227" y="1437538"/>
                <a:ext cx="97392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27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13178" r="3715" b="1550"/>
          <a:stretch/>
        </p:blipFill>
        <p:spPr>
          <a:xfrm>
            <a:off x="1593112" y="1392149"/>
            <a:ext cx="9005777" cy="53722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787" y="1437538"/>
            <a:ext cx="173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432FF"/>
                </a:solidFill>
              </a:rPr>
              <a:t>This class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787" y="1989217"/>
            <a:ext cx="192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Bulls + Sky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9" name="Straight Connector 8"/>
          <p:cNvCxnSpPr>
            <a:stCxn id="9" idx="0"/>
          </p:cNvCxnSpPr>
          <p:nvPr/>
        </p:nvCxnSpPr>
        <p:spPr>
          <a:xfrm flipH="1">
            <a:off x="4575545" y="1437539"/>
            <a:ext cx="1" cy="4463531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60227" y="1437538"/>
                <a:ext cx="97392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𝐺𝑒𝑜𝑙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227" y="1437538"/>
                <a:ext cx="97392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8056" y="1437538"/>
                <a:ext cx="134197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𝐵𝑎𝑠𝑘𝑒𝑡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56" y="1437538"/>
                <a:ext cx="1341970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flipH="1">
            <a:off x="7721729" y="1437539"/>
            <a:ext cx="1" cy="44635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9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953" y="1762304"/>
            <a:ext cx="3216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Two sample t-test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9259" y="2443254"/>
            <a:ext cx="11094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Probability two samples are drawn from populations with same mean (mu)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502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33607" y="3484526"/>
            <a:ext cx="10924786" cy="1780217"/>
            <a:chOff x="1267214" y="2908587"/>
            <a:chExt cx="10924786" cy="1780217"/>
          </a:xfrm>
        </p:grpSpPr>
        <p:sp>
          <p:nvSpPr>
            <p:cNvPr id="18" name="TextBox 17"/>
            <p:cNvSpPr txBox="1"/>
            <p:nvPr/>
          </p:nvSpPr>
          <p:spPr>
            <a:xfrm>
              <a:off x="1267214" y="3734697"/>
              <a:ext cx="1092478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ourier" charset="0"/>
                  <a:ea typeface="Courier" charset="0"/>
                  <a:cs typeface="Courier" charset="0"/>
                </a:rPr>
                <a:t>t.test</a:t>
              </a:r>
              <a:r>
                <a:rPr lang="en-US" sz="2800" dirty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en-US" sz="2800" dirty="0" err="1">
                  <a:latin typeface="Courier" charset="0"/>
                  <a:ea typeface="Courier" charset="0"/>
                  <a:cs typeface="Courier" charset="0"/>
                </a:rPr>
                <a:t>GeolHeights</a:t>
              </a:r>
              <a:r>
                <a:rPr lang="en-US" sz="2800" dirty="0">
                  <a:latin typeface="Courier" charset="0"/>
                  <a:ea typeface="Courier" charset="0"/>
                  <a:cs typeface="Courier" charset="0"/>
                </a:rPr>
                <a:t>, y = </a:t>
              </a:r>
              <a:r>
                <a:rPr lang="en-US" sz="2800" dirty="0" err="1">
                  <a:latin typeface="Courier" charset="0"/>
                  <a:ea typeface="Courier" charset="0"/>
                  <a:cs typeface="Courier" charset="0"/>
                </a:rPr>
                <a:t>BasketHeights</a:t>
              </a:r>
              <a:r>
                <a:rPr lang="en-US" sz="2800" dirty="0">
                  <a:latin typeface="Courier" charset="0"/>
                  <a:ea typeface="Courier" charset="0"/>
                  <a:cs typeface="Courier" charset="0"/>
                </a:rPr>
                <a:t>)$</a:t>
              </a:r>
              <a:r>
                <a:rPr lang="en-US" sz="2800" dirty="0" err="1">
                  <a:latin typeface="Courier" charset="0"/>
                  <a:ea typeface="Courier" charset="0"/>
                  <a:cs typeface="Courier" charset="0"/>
                </a:rPr>
                <a:t>p.value</a:t>
              </a:r>
              <a:endParaRPr lang="en-US" sz="2800" dirty="0">
                <a:latin typeface="Courier" charset="0"/>
                <a:ea typeface="Courier" charset="0"/>
                <a:cs typeface="Courier" charset="0"/>
              </a:endParaRPr>
            </a:p>
            <a:p>
              <a:pPr algn="ctr"/>
              <a:r>
                <a:rPr lang="pt-BR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7.314495e-09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5341" y="2908587"/>
              <a:ext cx="928532" cy="719484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45953" y="1762304"/>
            <a:ext cx="3216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Two sample t-test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9259" y="2443254"/>
            <a:ext cx="11094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Probability two samples are drawn from populations with same mean (mu)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651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13178" r="3715" b="1550"/>
          <a:stretch/>
        </p:blipFill>
        <p:spPr>
          <a:xfrm>
            <a:off x="1593112" y="1392149"/>
            <a:ext cx="9005777" cy="53722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Lesson #2: data quality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8438" y="1520456"/>
            <a:ext cx="1766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This class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4410" y="1520456"/>
            <a:ext cx="19768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C00000"/>
                </a:solidFill>
              </a:rPr>
              <a:t>Chicago</a:t>
            </a:r>
          </a:p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Bulls + Sky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11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Variable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types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45953" y="1762304"/>
            <a:ext cx="4906666" cy="1204170"/>
            <a:chOff x="445953" y="1762304"/>
            <a:chExt cx="4906666" cy="1204170"/>
          </a:xfrm>
        </p:grpSpPr>
        <p:sp>
          <p:nvSpPr>
            <p:cNvPr id="8" name="TextBox 7"/>
            <p:cNvSpPr txBox="1"/>
            <p:nvPr/>
          </p:nvSpPr>
          <p:spPr>
            <a:xfrm>
              <a:off x="445953" y="1762304"/>
              <a:ext cx="19527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Univariate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9259" y="2443254"/>
              <a:ext cx="45433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A single type of measurement</a:t>
              </a:r>
              <a:endParaRPr lang="en-US" sz="28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5953" y="3470072"/>
            <a:ext cx="4520021" cy="1204170"/>
            <a:chOff x="445953" y="3489949"/>
            <a:chExt cx="4520021" cy="1204170"/>
          </a:xfrm>
        </p:grpSpPr>
        <p:sp>
          <p:nvSpPr>
            <p:cNvPr id="9" name="TextBox 8"/>
            <p:cNvSpPr txBox="1"/>
            <p:nvPr/>
          </p:nvSpPr>
          <p:spPr>
            <a:xfrm>
              <a:off x="445953" y="3489949"/>
              <a:ext cx="16962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Bivariate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9259" y="4170899"/>
              <a:ext cx="41567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Two types of measurement</a:t>
              </a:r>
              <a:endParaRPr lang="en-US" sz="28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45953" y="5177841"/>
            <a:ext cx="6200545" cy="1204170"/>
            <a:chOff x="445953" y="5177841"/>
            <a:chExt cx="6200545" cy="1204170"/>
          </a:xfrm>
        </p:grpSpPr>
        <p:sp>
          <p:nvSpPr>
            <p:cNvPr id="12" name="TextBox 11"/>
            <p:cNvSpPr txBox="1"/>
            <p:nvPr/>
          </p:nvSpPr>
          <p:spPr>
            <a:xfrm>
              <a:off x="445953" y="5177841"/>
              <a:ext cx="2287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0B050"/>
                  </a:solidFill>
                </a:rPr>
                <a:t>Multivariate</a:t>
              </a:r>
              <a:endParaRPr 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9259" y="5858791"/>
              <a:ext cx="58372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Three or more types of measurement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8002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29071</TotalTime>
  <Words>1751</Words>
  <Application>Microsoft Macintosh PowerPoint</Application>
  <PresentationFormat>Widescreen</PresentationFormat>
  <Paragraphs>670</Paragraphs>
  <Slides>89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Calibri</vt:lpstr>
      <vt:lpstr>Calibri Light</vt:lpstr>
      <vt:lpstr>Cambria Math</vt:lpstr>
      <vt:lpstr>Courier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Graeme Lloyd</dc:creator>
  <cp:lastModifiedBy>Microsoft Office User</cp:lastModifiedBy>
  <cp:revision>270</cp:revision>
  <cp:lastPrinted>2017-01-27T09:51:28Z</cp:lastPrinted>
  <dcterms:created xsi:type="dcterms:W3CDTF">2017-01-23T17:51:07Z</dcterms:created>
  <dcterms:modified xsi:type="dcterms:W3CDTF">2020-09-14T09:43:20Z</dcterms:modified>
</cp:coreProperties>
</file>